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302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303" r:id="rId43"/>
    <p:sldId id="298" r:id="rId44"/>
    <p:sldId id="299" r:id="rId45"/>
    <p:sldId id="300" r:id="rId46"/>
    <p:sldId id="301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58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0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4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55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8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90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54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0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81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loi.qc.ca/capsules/laide-medicale-a-mourir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ebec.ca/famille-et-soutien-aux-personnes/inaptitude-perte-autonomie/accompagner-proteger-proche/votre-proche-devient-inapte#c172617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6664DB-CDDF-DD4F-492B-6FF57D9F3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8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A230B38-5D01-4343-9209-8B2DDAAC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" y="-9823"/>
            <a:ext cx="12188952" cy="170897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8FD28F-2D67-45A9-BB95-39687733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869140"/>
            <a:ext cx="12188952" cy="298748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31059-3239-72D8-4874-304966413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944" y="1752605"/>
            <a:ext cx="8373711" cy="3819190"/>
          </a:xfrm>
        </p:spPr>
        <p:txBody>
          <a:bodyPr anchor="b">
            <a:normAutofit/>
          </a:bodyPr>
          <a:lstStyle/>
          <a:p>
            <a:r>
              <a:rPr lang="fr-CA" sz="4200" dirty="0">
                <a:solidFill>
                  <a:srgbClr val="FFFFFF"/>
                </a:solidFill>
              </a:rPr>
              <a:t>CONFÉRENCE </a:t>
            </a:r>
            <a:br>
              <a:rPr lang="fr-CA" sz="4200" dirty="0">
                <a:solidFill>
                  <a:srgbClr val="FFFFFF"/>
                </a:solidFill>
              </a:rPr>
            </a:br>
            <a:r>
              <a:rPr lang="fr-CA" sz="4200" dirty="0">
                <a:solidFill>
                  <a:srgbClr val="FFFFFF"/>
                </a:solidFill>
              </a:rPr>
              <a:t>SUJETS:PROCURATION, MANDAT DE PROTECTION ET OUVERTURE DE RÉGIME DE PROTECTION.</a:t>
            </a:r>
            <a:endParaRPr lang="en-CA" sz="4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4A3E9-F687-D48E-AF2D-C959BE5C4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945" y="585696"/>
            <a:ext cx="9269486" cy="633503"/>
          </a:xfrm>
        </p:spPr>
        <p:txBody>
          <a:bodyPr anchor="ctr">
            <a:normAutofit/>
          </a:bodyPr>
          <a:lstStyle/>
          <a:p>
            <a:r>
              <a:rPr lang="en-CA" dirty="0">
                <a:solidFill>
                  <a:srgbClr val="FFFFFF"/>
                </a:solidFill>
              </a:rPr>
              <a:t>Me Line D’ARAGON, </a:t>
            </a:r>
            <a:r>
              <a:rPr lang="en-CA" dirty="0" err="1">
                <a:solidFill>
                  <a:srgbClr val="FFFFFF"/>
                </a:solidFill>
              </a:rPr>
              <a:t>notaire</a:t>
            </a:r>
            <a:r>
              <a:rPr lang="en-CA" dirty="0">
                <a:solidFill>
                  <a:srgbClr val="FFFFFF"/>
                </a:solidFill>
              </a:rPr>
              <a:t>, (LL.B et D.D.N) 18 mars 2024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1380213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24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7F5CC56-CBE8-4152-AD5E-982DD286A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B7B90B75-479C-45DD-8632-39F75F46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3" y="3429000"/>
            <a:ext cx="4318558" cy="2613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que 9" descr="Avertissement avec un remplissage uni">
            <a:extLst>
              <a:ext uri="{FF2B5EF4-FFF2-40B4-BE49-F238E27FC236}">
                <a16:creationId xmlns:a16="http://schemas.microsoft.com/office/drawing/2014/main" id="{8167FEFB-A5A6-0910-4090-D0DE3088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732" y="3763928"/>
            <a:ext cx="1948581" cy="19485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8C46FEE-9396-F719-E83F-3FACFA87FBD5}"/>
              </a:ext>
            </a:extLst>
          </p:cNvPr>
          <p:cNvSpPr txBox="1"/>
          <p:nvPr/>
        </p:nvSpPr>
        <p:spPr>
          <a:xfrm>
            <a:off x="4686299" y="228599"/>
            <a:ext cx="5722239" cy="5813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b="1" u="sng" dirty="0">
                <a:effectLst/>
              </a:rPr>
              <a:t>EXTINCTION DES EFFETS DE LA PROCURATION</a:t>
            </a:r>
            <a:endParaRPr lang="en-US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b="1" u="none" strike="noStrike" dirty="0">
                <a:effectLst/>
              </a:rPr>
              <a:t> </a:t>
            </a:r>
            <a:r>
              <a:rPr lang="en-US" b="1" u="sng" dirty="0">
                <a:effectLst/>
              </a:rPr>
              <a:t>On ne </a:t>
            </a:r>
            <a:r>
              <a:rPr lang="en-US" b="1" u="sng" dirty="0" err="1">
                <a:effectLst/>
              </a:rPr>
              <a:t>peut</a:t>
            </a:r>
            <a:r>
              <a:rPr lang="en-US" b="1" u="sng" dirty="0">
                <a:effectLst/>
              </a:rPr>
              <a:t> plus se </a:t>
            </a:r>
            <a:r>
              <a:rPr lang="en-US" b="1" u="sng" dirty="0" err="1">
                <a:effectLst/>
              </a:rPr>
              <a:t>servir</a:t>
            </a:r>
            <a:r>
              <a:rPr lang="en-US" b="1" u="sng" dirty="0">
                <a:effectLst/>
              </a:rPr>
              <a:t> </a:t>
            </a:r>
            <a:r>
              <a:rPr lang="en-US" b="1" u="sng" dirty="0" err="1">
                <a:effectLst/>
              </a:rPr>
              <a:t>d’une</a:t>
            </a:r>
            <a:r>
              <a:rPr lang="en-US" b="1" u="sng" dirty="0">
                <a:effectLst/>
              </a:rPr>
              <a:t> procuration </a:t>
            </a:r>
            <a:r>
              <a:rPr lang="en-US" b="1" u="sng" dirty="0" err="1">
                <a:effectLst/>
              </a:rPr>
              <a:t>si</a:t>
            </a:r>
            <a:r>
              <a:rPr lang="en-US" b="1" u="sng" dirty="0">
                <a:effectLst/>
              </a:rPr>
              <a:t> :</a:t>
            </a:r>
            <a:endParaRPr lang="en-US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dirty="0">
                <a:effectLst/>
              </a:rPr>
              <a:t>Le </a:t>
            </a:r>
            <a:r>
              <a:rPr lang="en-US" dirty="0" err="1">
                <a:effectLst/>
              </a:rPr>
              <a:t>terme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est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arrivé</a:t>
            </a:r>
            <a:r>
              <a:rPr lang="en-US" dirty="0">
                <a:effectLst/>
              </a:rPr>
              <a:t> : art. 1671 </a:t>
            </a:r>
            <a:r>
              <a:rPr lang="en-US" dirty="0" err="1">
                <a:effectLst/>
              </a:rPr>
              <a:t>C.c.Q</a:t>
            </a:r>
            <a:endParaRPr lang="en-US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dirty="0">
                <a:effectLst/>
              </a:rPr>
              <a:t> </a:t>
            </a:r>
            <a:r>
              <a:rPr lang="en-US" b="1" dirty="0">
                <a:effectLst/>
              </a:rPr>
              <a:t>SURTOUT : 3 situations </a:t>
            </a:r>
            <a:r>
              <a:rPr lang="en-US" dirty="0">
                <a:effectLst/>
              </a:rPr>
              <a:t> </a:t>
            </a:r>
          </a:p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5715000" algn="r"/>
                <a:tab pos="5844540" algn="l"/>
              </a:tabLst>
            </a:pPr>
            <a:r>
              <a:rPr lang="en-US" dirty="0" err="1">
                <a:effectLst/>
              </a:rPr>
              <a:t>Décès</a:t>
            </a:r>
            <a:endParaRPr lang="en-US" dirty="0">
              <a:effectLst/>
            </a:endParaRPr>
          </a:p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5715000" algn="r"/>
                <a:tab pos="5844540" algn="l"/>
              </a:tabLst>
            </a:pPr>
            <a:r>
              <a:rPr lang="en-US" dirty="0" err="1">
                <a:effectLst/>
              </a:rPr>
              <a:t>Révocation</a:t>
            </a:r>
            <a:r>
              <a:rPr lang="en-US" dirty="0">
                <a:effectLst/>
              </a:rPr>
              <a:t> par le </a:t>
            </a:r>
            <a:r>
              <a:rPr lang="en-US" dirty="0" err="1">
                <a:effectLst/>
              </a:rPr>
              <a:t>mandant</a:t>
            </a:r>
            <a:endParaRPr lang="en-US" dirty="0">
              <a:effectLst/>
            </a:endParaRPr>
          </a:p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  <a:tab pos="5715000" algn="r"/>
                <a:tab pos="5844540" algn="l"/>
              </a:tabLst>
            </a:pPr>
            <a:r>
              <a:rPr lang="en-US" dirty="0"/>
              <a:t>Inaptitude du </a:t>
            </a:r>
            <a:r>
              <a:rPr lang="en-US" dirty="0" err="1"/>
              <a:t>mandant</a:t>
            </a:r>
            <a:r>
              <a:rPr lang="en-US" dirty="0"/>
              <a:t> ***</a:t>
            </a:r>
            <a:br>
              <a:rPr lang="en-US" dirty="0"/>
            </a:br>
            <a:r>
              <a:rPr lang="en-US" dirty="0">
                <a:effectLst/>
              </a:rPr>
              <a:t>Une institution </a:t>
            </a:r>
            <a:r>
              <a:rPr lang="en-US" dirty="0" err="1">
                <a:effectLst/>
              </a:rPr>
              <a:t>bancaire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devrait</a:t>
            </a:r>
            <a:r>
              <a:rPr lang="en-US" dirty="0">
                <a:effectLst/>
              </a:rPr>
              <a:t> refuser de </a:t>
            </a:r>
            <a:r>
              <a:rPr lang="en-US" dirty="0" err="1">
                <a:effectLst/>
              </a:rPr>
              <a:t>reconnaître</a:t>
            </a:r>
            <a:r>
              <a:rPr lang="en-US" dirty="0">
                <a:effectLst/>
              </a:rPr>
              <a:t> la procuration pour </a:t>
            </a:r>
            <a:r>
              <a:rPr lang="en-US" dirty="0" err="1">
                <a:effectLst/>
              </a:rPr>
              <a:t>toute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personne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inapte</a:t>
            </a:r>
            <a:r>
              <a:rPr lang="en-US" dirty="0">
                <a:effectLst/>
              </a:rPr>
              <a:t>.</a:t>
            </a: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dirty="0">
                <a:effectLst/>
              </a:rPr>
              <a:t>Dans </a:t>
            </a:r>
            <a:r>
              <a:rPr lang="en-US" dirty="0" err="1">
                <a:effectLst/>
              </a:rPr>
              <a:t>ces</a:t>
            </a:r>
            <a:r>
              <a:rPr lang="en-US" dirty="0">
                <a:effectLst/>
              </a:rPr>
              <a:t> trois (3) situation, les </a:t>
            </a:r>
            <a:r>
              <a:rPr lang="en-US" dirty="0" err="1">
                <a:effectLst/>
              </a:rPr>
              <a:t>effets</a:t>
            </a:r>
            <a:r>
              <a:rPr lang="en-US" dirty="0">
                <a:effectLst/>
              </a:rPr>
              <a:t> de la procuration </a:t>
            </a:r>
            <a:r>
              <a:rPr lang="en-US" dirty="0" err="1">
                <a:effectLst/>
              </a:rPr>
              <a:t>cessent</a:t>
            </a:r>
            <a:r>
              <a:rPr lang="en-US" dirty="0">
                <a:effectLst/>
              </a:rPr>
              <a:t>.</a:t>
            </a: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dirty="0">
                <a:effectLst/>
              </a:rPr>
              <a:t>On ne </a:t>
            </a:r>
            <a:r>
              <a:rPr lang="en-US" dirty="0" err="1">
                <a:effectLst/>
              </a:rPr>
              <a:t>peut</a:t>
            </a:r>
            <a:r>
              <a:rPr lang="en-US" dirty="0">
                <a:effectLst/>
              </a:rPr>
              <a:t> plus </a:t>
            </a:r>
            <a:r>
              <a:rPr lang="en-US" dirty="0" err="1">
                <a:effectLst/>
              </a:rPr>
              <a:t>l’utiliser</a:t>
            </a:r>
            <a:r>
              <a:rPr lang="en-US" dirty="0">
                <a:effectLst/>
              </a:rPr>
              <a:t>. </a:t>
            </a: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dirty="0">
                <a:effectLst/>
              </a:rPr>
              <a:t> EN CONSÉQUENCE VOUS NOUS POURREZ PLUS UTILISER LA PROCURATION ADVENANT CES SITUATIONS.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D3B647-D2D6-E045-9DF4-02B88B17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 smtClean="0"/>
              <a:pPr>
                <a:spcAft>
                  <a:spcPts val="600"/>
                </a:spcAft>
              </a:pPr>
              <a:t>3/20/2024</a:t>
            </a:fld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65543C-CF6B-EBB0-36C6-A0A869EC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384C2-1449-AE0A-4AB4-768A8F7B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340656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3" y="3429000"/>
            <a:ext cx="431855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03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BB674C-39A4-54A4-3C01-6F624193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404C87-E542-3E49-68C4-2D43AAC2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B6DDE1-0B98-7880-F59C-97A9B243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11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0AF8F7-2EF2-BEAD-D511-FEAAA854C6D8}"/>
              </a:ext>
            </a:extLst>
          </p:cNvPr>
          <p:cNvSpPr txBox="1"/>
          <p:nvPr/>
        </p:nvSpPr>
        <p:spPr>
          <a:xfrm>
            <a:off x="3047301" y="2138436"/>
            <a:ext cx="60946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QUOI UN MANDAT DE PROTECTION?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mandat de protection, nouveau vocable depuis 01 janvier 2016, autrefois mandat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inaptitude, est un document sign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devant notaire ou un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crit devant 2 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moins, selon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article 2167 du C.c.Q, qui autorise une personne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a choisie, le mandataire,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agir en notre nom pour la gestion de nos biens et la protection de notre personne.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6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0CB2662-4A76-C116-A226-B4DCD2EC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D2D565-BCA3-8088-2C92-517817EA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FC123A-F7BD-6C67-0881-1516C3CA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12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7A0888-CA4B-FDF5-F6DC-FB02489526D0}"/>
              </a:ext>
            </a:extLst>
          </p:cNvPr>
          <p:cNvSpPr txBox="1"/>
          <p:nvPr/>
        </p:nvSpPr>
        <p:spPr>
          <a:xfrm>
            <a:off x="3254928" y="1518407"/>
            <a:ext cx="58869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FORMALIT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APTITUDE DU MANDANT-La personne qui signe le mandat ou la modification doit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apte au moment de la signature dudit document.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Donc un mandat de protection doit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sign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fr-CA" sz="1800" b="1" u="sng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AVANT L</a:t>
            </a:r>
            <a:r>
              <a:rPr lang="fr-CA" sz="1800" b="1" u="sng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u="sng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la personne.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6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F5CC56-CBE8-4152-AD5E-982DD286A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EB6F9A-DD4D-4B51-AACA-CA7E698D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C5AF84-82AB-6CCF-A6A0-2D848E2F92BB}"/>
              </a:ext>
            </a:extLst>
          </p:cNvPr>
          <p:cNvSpPr txBox="1"/>
          <p:nvPr/>
        </p:nvSpPr>
        <p:spPr>
          <a:xfrm>
            <a:off x="386706" y="1457392"/>
            <a:ext cx="6025116" cy="3943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dirty="0">
              <a:solidFill>
                <a:schemeClr val="accent1"/>
              </a:solidFill>
              <a:latin typeface="Shruti" panose="020B0502040204020203" pitchFamily="34" charset="0"/>
              <a:cs typeface="Shruti" panose="020B0502040204020203" pitchFamily="34" charset="0"/>
            </a:endParaRP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Il faut bien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en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comprendre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la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teneur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. Par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exemple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certains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formulaires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prévoient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que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mandataire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aura « la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pleine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administration » des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biens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.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Qu’est-ce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que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ça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signifie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? Est-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bien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que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désire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?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Lorsque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prendra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effet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il sera trop tard!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inapte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ne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pourra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plus modifier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ses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volontés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. 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S’il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s’agit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d’un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fait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devant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témoins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notaire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doit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vérifier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sa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validité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lors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l’homologation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.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Cette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vérification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consiste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à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s’assurer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que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respecte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les exigences de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l’article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2167 du Code civil du Québec.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Ainsi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un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devant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témoins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sera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valide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si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a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déclaré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la nature de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cet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acte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sans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avoir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à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en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divulguer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contenu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,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devant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deux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témoins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qui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n’ont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pas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d’intérêt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au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et qui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étaient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en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mesure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constater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l’aptitude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du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à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agir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au moment de la confection du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mandat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. Le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notaire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devra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également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obtenir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une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déclaration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assermentée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d’un des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témoins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pour </a:t>
            </a:r>
            <a:r>
              <a:rPr lang="en-US" sz="1400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dépôt</a:t>
            </a:r>
            <a:r>
              <a:rPr lang="en-US" sz="1400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au tribunal. </a:t>
            </a:r>
          </a:p>
        </p:txBody>
      </p:sp>
      <p:pic>
        <p:nvPicPr>
          <p:cNvPr id="8" name="Image 7" descr="Une main tenant un marteau">
            <a:extLst>
              <a:ext uri="{FF2B5EF4-FFF2-40B4-BE49-F238E27FC236}">
                <a16:creationId xmlns:a16="http://schemas.microsoft.com/office/drawing/2014/main" id="{709F0A67-5105-49D9-1791-24F54EB45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r="31401" b="2"/>
          <a:stretch/>
        </p:blipFill>
        <p:spPr>
          <a:xfrm>
            <a:off x="7277100" y="1905000"/>
            <a:ext cx="3471597" cy="414242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B83660-362A-390E-7179-B288929E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C5E779-5C95-876F-443B-144D2887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 smtClean="0"/>
              <a:pPr>
                <a:spcAft>
                  <a:spcPts val="600"/>
                </a:spcAft>
              </a:pPr>
              <a:t>3/20/2024</a:t>
            </a:fld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13D053-A36D-A641-AE5E-FE7AAEB7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58B1F87-4C81-E6C4-C11F-89D0C44A5AD8}"/>
              </a:ext>
            </a:extLst>
          </p:cNvPr>
          <p:cNvSpPr txBox="1"/>
          <p:nvPr/>
        </p:nvSpPr>
        <p:spPr>
          <a:xfrm>
            <a:off x="628652" y="601402"/>
            <a:ext cx="6096000" cy="454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2000" dirty="0">
                <a:effectLst/>
              </a:rPr>
              <a:t>ATTENTION AU MANDAT fait </a:t>
            </a:r>
            <a:r>
              <a:rPr lang="en-US" sz="2000" dirty="0" err="1">
                <a:effectLst/>
              </a:rPr>
              <a:t>devant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témoins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214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CBFD564-1087-DBB0-5BB0-DD5E5BDF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FD6DDB-565E-87F0-708E-9C39C107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EB133B-0945-4B69-CC2E-B17E74607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14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83B0D3-F5CB-E6CA-69DC-ABF6E42E2DB4}"/>
              </a:ext>
            </a:extLst>
          </p:cNvPr>
          <p:cNvSpPr txBox="1"/>
          <p:nvPr/>
        </p:nvSpPr>
        <p:spPr>
          <a:xfrm>
            <a:off x="1111923" y="795068"/>
            <a:ext cx="762315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Ô</a:t>
            </a:r>
            <a:r>
              <a:rPr lang="fr-CA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ET OBLIGATIONS DU MANDATAIRE :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voir 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cution du mandat de protection selon les limites du mandat, notamment le mandataire a l’obligation de faire homologuer le mandat;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Prendre les d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cisions dans l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int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 du mandant, le respect de ses droits et la sauvegarde de son autonomie, en tenant compte de ses volont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et pr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rences;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Faire participer le mandant aux d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cisions prises 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son sujet et l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en informer, dans la mesure du possible;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Assurer le bien-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moral et mat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riel du mandant;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Maintenir une relation personnelle avec lui, dans la mesure du possible;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rer ses biens avec prudence et diligence, honn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tet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et loyaut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, autrement dit, 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transparent et de bonne foi;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Faire un inventaire de ses biens dans les 60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jours suivant l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homologation du mandat de protection;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"/>
              <a:tabLst>
                <a:tab pos="457200" algn="l"/>
                <a:tab pos="5715000" algn="r"/>
                <a:tab pos="5844540" algn="l"/>
              </a:tabLst>
            </a:pPr>
            <a:r>
              <a:rPr lang="fr-CA" i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ne pas confondre son patrimoine avec celui du mandant.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mandataire est un gestionnaire. Les biens qu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 administre ne lui appartiennent pas. (ne pas oublier que la personne qui a donn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le mandat n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pas encore d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e) 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3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5CC56-CBE8-4152-AD5E-982DD286A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35E011-3A4D-C469-22DD-3EF913B9C0B4}"/>
              </a:ext>
            </a:extLst>
          </p:cNvPr>
          <p:cNvSpPr txBox="1"/>
          <p:nvPr/>
        </p:nvSpPr>
        <p:spPr>
          <a:xfrm>
            <a:off x="528507" y="1437855"/>
            <a:ext cx="4157793" cy="4400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Personne </a:t>
            </a:r>
            <a:r>
              <a:rPr lang="en-US" sz="1400" dirty="0" err="1">
                <a:effectLst/>
              </a:rPr>
              <a:t>honnête</a:t>
            </a:r>
            <a:r>
              <a:rPr lang="en-US" sz="1400" dirty="0">
                <a:effectLst/>
              </a:rPr>
              <a:t> et </a:t>
            </a:r>
            <a:r>
              <a:rPr lang="en-US" sz="1400" dirty="0" err="1">
                <a:effectLst/>
              </a:rPr>
              <a:t>fidèle</a:t>
            </a:r>
            <a:endParaRPr lang="en-US" sz="1400" dirty="0">
              <a:effectLst/>
            </a:endParaRPr>
          </a:p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Personne pas trop </a:t>
            </a:r>
            <a:r>
              <a:rPr lang="en-US" sz="1400" dirty="0" err="1">
                <a:effectLst/>
              </a:rPr>
              <a:t>âgée</a:t>
            </a:r>
            <a:r>
              <a:rPr lang="en-US" sz="1400" dirty="0">
                <a:effectLst/>
              </a:rPr>
              <a:t>;</a:t>
            </a:r>
          </a:p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Qui a le </a:t>
            </a:r>
            <a:r>
              <a:rPr lang="en-US" sz="1400" dirty="0" err="1">
                <a:effectLst/>
              </a:rPr>
              <a:t>meilleur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intérêt</a:t>
            </a:r>
            <a:r>
              <a:rPr lang="en-US" sz="1400" dirty="0">
                <a:effectLst/>
              </a:rPr>
              <a:t> de la </a:t>
            </a:r>
            <a:r>
              <a:rPr lang="en-US" sz="1400" dirty="0" err="1">
                <a:effectLst/>
              </a:rPr>
              <a:t>personne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qu’il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protège</a:t>
            </a:r>
            <a:r>
              <a:rPr lang="en-US" sz="1400" dirty="0">
                <a:effectLst/>
              </a:rPr>
              <a:t>;</a:t>
            </a:r>
          </a:p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Bon </a:t>
            </a:r>
            <a:r>
              <a:rPr lang="en-US" sz="1400" dirty="0" err="1">
                <a:effectLst/>
              </a:rPr>
              <a:t>gestionnaire</a:t>
            </a:r>
            <a:r>
              <a:rPr lang="en-US" sz="1400" dirty="0">
                <a:effectLst/>
              </a:rPr>
              <a:t>;</a:t>
            </a:r>
          </a:p>
          <a:p>
            <a:pPr marL="342900" lvl="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Résidant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Canadien</a:t>
            </a:r>
            <a:r>
              <a:rPr lang="en-US" sz="1400" dirty="0">
                <a:effectLst/>
              </a:rPr>
              <a:t>; (</a:t>
            </a:r>
            <a:r>
              <a:rPr lang="en-US" sz="1400" dirty="0" err="1">
                <a:effectLst/>
              </a:rPr>
              <a:t>personne</a:t>
            </a:r>
            <a:r>
              <a:rPr lang="en-US" sz="1400" dirty="0">
                <a:effectLst/>
              </a:rPr>
              <a:t> qui a la </a:t>
            </a:r>
            <a:r>
              <a:rPr lang="en-US" sz="1400" dirty="0" err="1">
                <a:effectLst/>
              </a:rPr>
              <a:t>possibilité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d’apprécier</a:t>
            </a:r>
            <a:r>
              <a:rPr lang="en-US" sz="1400" dirty="0">
                <a:effectLst/>
              </a:rPr>
              <a:t> les </a:t>
            </a:r>
            <a:r>
              <a:rPr lang="en-US" sz="1400" dirty="0" err="1">
                <a:effectLst/>
              </a:rPr>
              <a:t>besoins</a:t>
            </a:r>
            <a:r>
              <a:rPr lang="en-US" sz="1400" dirty="0">
                <a:effectLst/>
              </a:rPr>
              <a:t> de la </a:t>
            </a:r>
            <a:r>
              <a:rPr lang="en-US" sz="1400" dirty="0" err="1">
                <a:effectLst/>
              </a:rPr>
              <a:t>personne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donc</a:t>
            </a:r>
            <a:r>
              <a:rPr lang="en-US" sz="1400" dirty="0">
                <a:effectLst/>
              </a:rPr>
              <a:t> on </a:t>
            </a:r>
            <a:r>
              <a:rPr lang="en-US" sz="1400" dirty="0" err="1">
                <a:effectLst/>
              </a:rPr>
              <a:t>évite</a:t>
            </a:r>
            <a:r>
              <a:rPr lang="en-US" sz="1400" dirty="0">
                <a:effectLst/>
              </a:rPr>
              <a:t> de </a:t>
            </a:r>
            <a:r>
              <a:rPr lang="en-US" sz="1400" dirty="0" err="1">
                <a:effectLst/>
              </a:rPr>
              <a:t>choisir</a:t>
            </a:r>
            <a:r>
              <a:rPr lang="en-US" sz="1400" dirty="0">
                <a:effectLst/>
              </a:rPr>
              <a:t> quelque qui a </a:t>
            </a:r>
            <a:r>
              <a:rPr lang="en-US" sz="1400" dirty="0" err="1">
                <a:effectLst/>
              </a:rPr>
              <a:t>une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résidence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ailleurs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qu’au</a:t>
            </a:r>
            <a:r>
              <a:rPr lang="en-US" sz="1400" dirty="0">
                <a:effectLst/>
              </a:rPr>
              <a:t> Canada.)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 On </a:t>
            </a:r>
            <a:r>
              <a:rPr lang="en-US" sz="1400" dirty="0" err="1">
                <a:effectLst/>
              </a:rPr>
              <a:t>peut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nommer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une</a:t>
            </a:r>
            <a:r>
              <a:rPr lang="en-US" sz="1400" dirty="0">
                <a:effectLst/>
              </a:rPr>
              <a:t> (1) </a:t>
            </a:r>
            <a:r>
              <a:rPr lang="en-US" sz="1400" dirty="0" err="1">
                <a:effectLst/>
              </a:rPr>
              <a:t>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plusieurs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personnes</a:t>
            </a:r>
            <a:endParaRPr lang="en-US" sz="1400" dirty="0">
              <a:effectLst/>
            </a:endParaRP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Si on </a:t>
            </a:r>
            <a:r>
              <a:rPr lang="en-US" sz="1400" dirty="0" err="1">
                <a:effectLst/>
              </a:rPr>
              <a:t>nomme</a:t>
            </a:r>
            <a:r>
              <a:rPr lang="en-US" sz="1400" dirty="0">
                <a:effectLst/>
              </a:rPr>
              <a:t> 2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personnes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elles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doivent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agir</a:t>
            </a:r>
            <a:r>
              <a:rPr lang="en-US" sz="1600" dirty="0">
                <a:effectLst/>
              </a:rPr>
              <a:t> ensemble.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Ce qui </a:t>
            </a:r>
            <a:r>
              <a:rPr lang="en-US" sz="1600" dirty="0" err="1">
                <a:effectLst/>
              </a:rPr>
              <a:t>amène</a:t>
            </a:r>
            <a:r>
              <a:rPr lang="en-US" sz="1600" dirty="0">
                <a:effectLst/>
              </a:rPr>
              <a:t> des </a:t>
            </a:r>
            <a:r>
              <a:rPr lang="en-US" sz="1600" dirty="0" err="1">
                <a:effectLst/>
              </a:rPr>
              <a:t>difficultés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d’ordre</a:t>
            </a:r>
            <a:r>
              <a:rPr lang="en-US" sz="1600" dirty="0">
                <a:effectLst/>
              </a:rPr>
              <a:t> pratique.</a:t>
            </a:r>
          </a:p>
        </p:txBody>
      </p:sp>
      <p:pic>
        <p:nvPicPr>
          <p:cNvPr id="8" name="Image 7" descr="Deux mariés se tenant la main">
            <a:extLst>
              <a:ext uri="{FF2B5EF4-FFF2-40B4-BE49-F238E27FC236}">
                <a16:creationId xmlns:a16="http://schemas.microsoft.com/office/drawing/2014/main" id="{9039F0AE-1625-0F31-B551-ACF610430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34" y="2239929"/>
            <a:ext cx="4108884" cy="3170957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434883-46DB-C6C6-63B2-B837CE14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 smtClean="0"/>
              <a:pPr>
                <a:spcAft>
                  <a:spcPts val="600"/>
                </a:spcAft>
              </a:pPr>
              <a:t>3/20/2024</a:t>
            </a:fld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5B61388-0426-5DD0-2603-E7FF3317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96F257-07E3-4051-5E0A-B035240A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377869"/>
            <a:ext cx="0" cy="466956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3716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C2927CD-06A2-A883-6099-19F94A610D58}"/>
              </a:ext>
            </a:extLst>
          </p:cNvPr>
          <p:cNvSpPr txBox="1"/>
          <p:nvPr/>
        </p:nvSpPr>
        <p:spPr>
          <a:xfrm>
            <a:off x="1045685" y="644104"/>
            <a:ext cx="6096000" cy="41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1800" b="1" dirty="0">
                <a:effectLst/>
              </a:rPr>
              <a:t>QUALITÉS REQUISES DU MANDATAIRE</a:t>
            </a:r>
          </a:p>
        </p:txBody>
      </p:sp>
    </p:spTree>
    <p:extLst>
      <p:ext uri="{BB962C8B-B14F-4D97-AF65-F5344CB8AC3E}">
        <p14:creationId xmlns:p14="http://schemas.microsoft.com/office/powerpoint/2010/main" val="2916635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4F8D85-AAA8-AD14-9DA5-6CB79A209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D66937-78C8-E9CD-0E3F-743F5A60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3DD48F-D535-9CCE-AB44-662367E8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16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B62631-0556-A706-3700-B5F8ADC1D321}"/>
              </a:ext>
            </a:extLst>
          </p:cNvPr>
          <p:cNvSpPr txBox="1"/>
          <p:nvPr/>
        </p:nvSpPr>
        <p:spPr>
          <a:xfrm>
            <a:off x="1713339" y="871392"/>
            <a:ext cx="609437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CONTENU DU MANDAT DE PROTECTION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Compos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2 parties: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volet </a:t>
            </a:r>
            <a:r>
              <a:rPr lang="fr-CA" sz="1800" b="1" i="1" u="sng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Administration des biens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Dans cette section, on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num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 tous les pouvoirs que l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veut donner au mandataire.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Tel que, le pouvoir de vendre un bien appartenant au mandant (r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sidence), le pouvoir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acc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der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tous ses comptes bancaires, renouveler ses assurances, le pouvoir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obtenir des renseignements personnels aupr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de tout organisme gouvernementale, faire faire les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clarations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imp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ô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ts.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5715000" algn="r"/>
                <a:tab pos="5844540" algn="l"/>
              </a:tabLst>
            </a:pPr>
            <a:r>
              <a:rPr lang="fr-CA" dirty="0">
                <a:latin typeface="Shruti" panose="020B0502040204020203" pitchFamily="34" charset="0"/>
                <a:ea typeface="Times New Roman" panose="02020603050405020304" pitchFamily="18" charset="0"/>
              </a:rPr>
              <a:t>Le mandat peut-être modulé pour exclure certains pouvoirs ou en rajouter.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00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1F2701-2C83-81A8-B61D-F8F59B15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BDF21C-B0B2-18F5-9D9B-ABA6D649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F3BF38-21F8-17A2-EBCD-5621CBE8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17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6C8F35-9771-0C4A-41F2-20DCFDDFBEA5}"/>
              </a:ext>
            </a:extLst>
          </p:cNvPr>
          <p:cNvSpPr txBox="1"/>
          <p:nvPr/>
        </p:nvSpPr>
        <p:spPr>
          <a:xfrm>
            <a:off x="3047301" y="2138436"/>
            <a:ext cx="60946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GESTION ET ADMINISTRATION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Curateur Public ne v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rifie pas la gestion et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administration du mandataire, ni le notaire.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b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</a:b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Donc il est important de pr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voir au mandat le n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cessite pour le mandataire de rendre compte de sa gestion 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des personnes pr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termin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es, qu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appelle V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rificateur. </a:t>
            </a:r>
            <a:r>
              <a:rPr lang="fr-CA" sz="1800" i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Cette </a:t>
            </a:r>
            <a:r>
              <a:rPr lang="fr-CA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i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tape de reddition de compte est maintenant obligatoire aux termes de la nouvelles Loi sur le Curateur Public</a:t>
            </a:r>
            <a:endParaRPr lang="fr-CA" i="1" dirty="0"/>
          </a:p>
        </p:txBody>
      </p:sp>
    </p:spTree>
    <p:extLst>
      <p:ext uri="{BB962C8B-B14F-4D97-AF65-F5344CB8AC3E}">
        <p14:creationId xmlns:p14="http://schemas.microsoft.com/office/powerpoint/2010/main" val="2047140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16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8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0">
            <a:extLst>
              <a:ext uri="{FF2B5EF4-FFF2-40B4-BE49-F238E27FC236}">
                <a16:creationId xmlns:a16="http://schemas.microsoft.com/office/drawing/2014/main" id="{C7F5CC56-CBE8-4152-AD5E-982DD286A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9A04334-45A9-4F91-BCE9-8F0F4F104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86" y="345885"/>
            <a:ext cx="6046813" cy="37689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Médecin écrivant sur tablette avec stylo">
            <a:extLst>
              <a:ext uri="{FF2B5EF4-FFF2-40B4-BE49-F238E27FC236}">
                <a16:creationId xmlns:a16="http://schemas.microsoft.com/office/drawing/2014/main" id="{E478C891-2375-60DF-17DD-70E7D45EC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2" y="1115036"/>
            <a:ext cx="5508246" cy="21895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553028-7F7A-6BFE-C51C-7C33684EDABD}"/>
              </a:ext>
            </a:extLst>
          </p:cNvPr>
          <p:cNvSpPr txBox="1"/>
          <p:nvPr/>
        </p:nvSpPr>
        <p:spPr>
          <a:xfrm>
            <a:off x="6511902" y="800100"/>
            <a:ext cx="4163794" cy="48726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1200" b="1" dirty="0">
                <a:effectLst/>
              </a:rPr>
              <a:t>Volet Protection de la </a:t>
            </a:r>
            <a:r>
              <a:rPr lang="en-US" sz="1200" b="1" dirty="0" err="1">
                <a:effectLst/>
              </a:rPr>
              <a:t>personne</a:t>
            </a:r>
            <a:r>
              <a:rPr lang="en-US" sz="1200" b="1" dirty="0">
                <a:effectLst/>
              </a:rPr>
              <a:t> </a:t>
            </a:r>
            <a:endParaRPr lang="en-US" sz="1200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1200" b="1" dirty="0">
                <a:effectLst/>
              </a:rPr>
              <a:t>Le </a:t>
            </a:r>
            <a:r>
              <a:rPr lang="en-US" sz="1200" b="1" dirty="0" err="1">
                <a:effectLst/>
              </a:rPr>
              <a:t>mandataire</a:t>
            </a:r>
            <a:r>
              <a:rPr lang="en-US" sz="1200" b="1" dirty="0">
                <a:effectLst/>
              </a:rPr>
              <a:t> a le devoir de </a:t>
            </a:r>
            <a:r>
              <a:rPr lang="en-US" sz="1200" b="1" dirty="0" err="1">
                <a:effectLst/>
              </a:rPr>
              <a:t>protéger</a:t>
            </a:r>
            <a:r>
              <a:rPr lang="en-US" sz="1200" b="1" dirty="0">
                <a:effectLst/>
              </a:rPr>
              <a:t> la </a:t>
            </a:r>
            <a:r>
              <a:rPr lang="en-US" sz="1200" b="1" dirty="0" err="1">
                <a:effectLst/>
              </a:rPr>
              <a:t>personne</a:t>
            </a:r>
            <a:r>
              <a:rPr lang="en-US" sz="1200" b="1" dirty="0">
                <a:effectLst/>
              </a:rPr>
              <a:t> </a:t>
            </a:r>
            <a:r>
              <a:rPr lang="en-US" sz="1200" b="1" dirty="0" err="1">
                <a:effectLst/>
              </a:rPr>
              <a:t>inapte</a:t>
            </a:r>
            <a:r>
              <a:rPr lang="en-US" sz="1200" b="1" dirty="0">
                <a:effectLst/>
              </a:rPr>
              <a:t>:</a:t>
            </a:r>
            <a:endParaRPr lang="en-US" sz="1200" dirty="0">
              <a:effectLst/>
            </a:endParaRP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1200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1300" dirty="0">
                <a:effectLst/>
              </a:rPr>
              <a:t>a-</a:t>
            </a:r>
            <a:r>
              <a:rPr lang="en-US" sz="1300" dirty="0" err="1">
                <a:effectLst/>
              </a:rPr>
              <a:t>Celui</a:t>
            </a:r>
            <a:r>
              <a:rPr lang="en-US" sz="1300" dirty="0">
                <a:effectLst/>
              </a:rPr>
              <a:t>-ci doit </a:t>
            </a:r>
            <a:r>
              <a:rPr lang="en-US" sz="1300" dirty="0" err="1">
                <a:effectLst/>
              </a:rPr>
              <a:t>voir</a:t>
            </a:r>
            <a:r>
              <a:rPr lang="en-US" sz="1300" dirty="0">
                <a:effectLst/>
              </a:rPr>
              <a:t> à </a:t>
            </a:r>
            <a:r>
              <a:rPr lang="en-US" sz="1300" dirty="0" err="1">
                <a:effectLst/>
              </a:rPr>
              <a:t>ce</a:t>
            </a:r>
            <a:r>
              <a:rPr lang="en-US" sz="1300" dirty="0">
                <a:effectLst/>
              </a:rPr>
              <a:t> que la </a:t>
            </a:r>
            <a:r>
              <a:rPr lang="en-US" sz="1300" dirty="0" err="1">
                <a:effectLst/>
              </a:rPr>
              <a:t>personne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inapte</a:t>
            </a:r>
            <a:r>
              <a:rPr lang="en-US" sz="1300" dirty="0">
                <a:effectLst/>
              </a:rPr>
              <a:t> ne manque de </a:t>
            </a:r>
            <a:r>
              <a:rPr lang="en-US" sz="1300" dirty="0" err="1">
                <a:effectLst/>
              </a:rPr>
              <a:t>rien</a:t>
            </a:r>
            <a:r>
              <a:rPr lang="en-US" sz="1300" dirty="0">
                <a:effectLst/>
              </a:rPr>
              <a:t>. </a:t>
            </a:r>
            <a:r>
              <a:rPr lang="en-US" sz="1300" dirty="0" err="1">
                <a:effectLst/>
              </a:rPr>
              <a:t>Pourvoir</a:t>
            </a:r>
            <a:r>
              <a:rPr lang="en-US" sz="1300" dirty="0">
                <a:effectLst/>
              </a:rPr>
              <a:t> aux </a:t>
            </a:r>
            <a:r>
              <a:rPr lang="en-US" sz="1300" dirty="0" err="1">
                <a:effectLst/>
              </a:rPr>
              <a:t>nécessités</a:t>
            </a:r>
            <a:r>
              <a:rPr lang="en-US" sz="1300" dirty="0">
                <a:effectLst/>
              </a:rPr>
              <a:t> de vie. Je dis </a:t>
            </a:r>
            <a:r>
              <a:rPr lang="en-US" sz="1300" dirty="0" err="1">
                <a:effectLst/>
              </a:rPr>
              <a:t>toujours</a:t>
            </a:r>
            <a:r>
              <a:rPr lang="en-US" sz="1300" dirty="0">
                <a:effectLst/>
              </a:rPr>
              <a:t> que le </a:t>
            </a:r>
            <a:r>
              <a:rPr lang="en-US" sz="1300" dirty="0" err="1">
                <a:effectLst/>
              </a:rPr>
              <a:t>mandataire</a:t>
            </a:r>
            <a:r>
              <a:rPr lang="en-US" sz="1300" dirty="0">
                <a:effectLst/>
              </a:rPr>
              <a:t> doit </a:t>
            </a:r>
            <a:r>
              <a:rPr lang="en-US" sz="1300" dirty="0" err="1">
                <a:effectLst/>
              </a:rPr>
              <a:t>garder</a:t>
            </a:r>
            <a:r>
              <a:rPr lang="en-US" sz="1300" dirty="0">
                <a:effectLst/>
              </a:rPr>
              <a:t> un lien </a:t>
            </a:r>
            <a:r>
              <a:rPr lang="en-US" sz="1300" dirty="0" err="1">
                <a:effectLst/>
              </a:rPr>
              <a:t>étroit</a:t>
            </a:r>
            <a:r>
              <a:rPr lang="en-US" sz="1300" dirty="0">
                <a:effectLst/>
              </a:rPr>
              <a:t> avec la </a:t>
            </a:r>
            <a:r>
              <a:rPr lang="en-US" sz="1300" dirty="0" err="1">
                <a:effectLst/>
              </a:rPr>
              <a:t>personne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qu’il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protège</a:t>
            </a:r>
            <a:r>
              <a:rPr lang="en-US" sz="1300" dirty="0">
                <a:effectLst/>
              </a:rPr>
              <a:t>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1300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1300" dirty="0">
                <a:effectLst/>
              </a:rPr>
              <a:t>b-Le </a:t>
            </a:r>
            <a:r>
              <a:rPr lang="en-US" sz="1300" dirty="0" err="1">
                <a:effectLst/>
              </a:rPr>
              <a:t>mandataire</a:t>
            </a:r>
            <a:r>
              <a:rPr lang="en-US" sz="1300" dirty="0">
                <a:effectLst/>
              </a:rPr>
              <a:t> à la </a:t>
            </a:r>
            <a:r>
              <a:rPr lang="en-US" sz="1300" dirty="0" err="1">
                <a:effectLst/>
              </a:rPr>
              <a:t>garde</a:t>
            </a:r>
            <a:r>
              <a:rPr lang="en-US" sz="1300" dirty="0">
                <a:effectLst/>
              </a:rPr>
              <a:t> de la </a:t>
            </a:r>
            <a:r>
              <a:rPr lang="en-US" sz="1300" dirty="0" err="1">
                <a:effectLst/>
              </a:rPr>
              <a:t>personne</a:t>
            </a:r>
            <a:r>
              <a:rPr lang="en-US" sz="1300" dirty="0">
                <a:effectLst/>
              </a:rPr>
              <a:t>. Ce qui ne </a:t>
            </a:r>
            <a:r>
              <a:rPr lang="en-US" sz="1300" dirty="0" err="1">
                <a:effectLst/>
              </a:rPr>
              <a:t>veut</a:t>
            </a:r>
            <a:r>
              <a:rPr lang="en-US" sz="1300" dirty="0">
                <a:effectLst/>
              </a:rPr>
              <a:t> pas dire </a:t>
            </a:r>
            <a:r>
              <a:rPr lang="en-US" sz="1300" dirty="0" err="1">
                <a:effectLst/>
              </a:rPr>
              <a:t>qu’elle</a:t>
            </a:r>
            <a:r>
              <a:rPr lang="en-US" sz="1300" dirty="0">
                <a:effectLst/>
              </a:rPr>
              <a:t> doit </a:t>
            </a:r>
            <a:r>
              <a:rPr lang="en-US" sz="1300" dirty="0" err="1">
                <a:effectLst/>
              </a:rPr>
              <a:t>garder</a:t>
            </a:r>
            <a:r>
              <a:rPr lang="en-US" sz="1300" dirty="0">
                <a:effectLst/>
              </a:rPr>
              <a:t> la </a:t>
            </a:r>
            <a:r>
              <a:rPr lang="en-US" sz="1300" dirty="0" err="1">
                <a:effectLst/>
              </a:rPr>
              <a:t>personne</a:t>
            </a:r>
            <a:r>
              <a:rPr lang="en-US" sz="1300" dirty="0">
                <a:effectLst/>
              </a:rPr>
              <a:t>. </a:t>
            </a:r>
            <a:r>
              <a:rPr lang="en-US" sz="1300" dirty="0" err="1">
                <a:effectLst/>
              </a:rPr>
              <a:t>C’est</a:t>
            </a:r>
            <a:r>
              <a:rPr lang="en-US" sz="1300" dirty="0">
                <a:effectLst/>
              </a:rPr>
              <a:t> le </a:t>
            </a:r>
            <a:r>
              <a:rPr lang="en-US" sz="1300" dirty="0" err="1">
                <a:effectLst/>
              </a:rPr>
              <a:t>mandataire</a:t>
            </a:r>
            <a:r>
              <a:rPr lang="en-US" sz="1300" dirty="0">
                <a:effectLst/>
              </a:rPr>
              <a:t> qui </a:t>
            </a:r>
            <a:r>
              <a:rPr lang="en-US" sz="1300" dirty="0" err="1">
                <a:effectLst/>
              </a:rPr>
              <a:t>choisit</a:t>
            </a:r>
            <a:r>
              <a:rPr lang="en-US" sz="1300" dirty="0">
                <a:effectLst/>
              </a:rPr>
              <a:t> le lieu </a:t>
            </a:r>
            <a:r>
              <a:rPr lang="en-US" sz="1300" dirty="0" err="1">
                <a:effectLst/>
              </a:rPr>
              <a:t>d’hébergement</a:t>
            </a:r>
            <a:r>
              <a:rPr lang="en-US" sz="1300" dirty="0">
                <a:effectLst/>
              </a:rPr>
              <a:t> de la </a:t>
            </a:r>
            <a:r>
              <a:rPr lang="en-US" sz="1300" dirty="0" err="1">
                <a:effectLst/>
              </a:rPr>
              <a:t>personne</a:t>
            </a:r>
            <a:r>
              <a:rPr lang="en-US" sz="1300" dirty="0">
                <a:effectLst/>
              </a:rPr>
              <a:t>, </a:t>
            </a:r>
            <a:r>
              <a:rPr lang="en-US" sz="1300" i="1" dirty="0" err="1">
                <a:effectLst/>
              </a:rPr>
              <a:t>en</a:t>
            </a:r>
            <a:r>
              <a:rPr lang="en-US" sz="1300" i="1" dirty="0">
                <a:effectLst/>
              </a:rPr>
              <a:t> </a:t>
            </a:r>
            <a:r>
              <a:rPr lang="en-US" sz="1300" i="1" dirty="0" err="1">
                <a:effectLst/>
              </a:rPr>
              <a:t>priorité</a:t>
            </a:r>
            <a:r>
              <a:rPr lang="en-US" sz="1300" i="1" dirty="0">
                <a:effectLst/>
              </a:rPr>
              <a:t> par rapport à </a:t>
            </a:r>
            <a:r>
              <a:rPr lang="en-US" sz="1300" i="1" dirty="0" err="1">
                <a:effectLst/>
              </a:rPr>
              <a:t>tous</a:t>
            </a:r>
            <a:r>
              <a:rPr lang="en-US" sz="1300" i="1" dirty="0">
                <a:effectLst/>
              </a:rPr>
              <a:t> les </a:t>
            </a:r>
            <a:r>
              <a:rPr lang="en-US" sz="1300" i="1" dirty="0" err="1">
                <a:effectLst/>
              </a:rPr>
              <a:t>autres</a:t>
            </a:r>
            <a:r>
              <a:rPr lang="en-US" sz="1300" i="1" dirty="0">
                <a:effectLst/>
              </a:rPr>
              <a:t> </a:t>
            </a:r>
            <a:r>
              <a:rPr lang="en-US" sz="1300" i="1" dirty="0" err="1">
                <a:effectLst/>
              </a:rPr>
              <a:t>membres</a:t>
            </a:r>
            <a:r>
              <a:rPr lang="en-US" sz="1300" i="1" dirty="0">
                <a:effectLst/>
              </a:rPr>
              <a:t> de la </a:t>
            </a:r>
            <a:r>
              <a:rPr lang="en-US" sz="1300" i="1" dirty="0" err="1">
                <a:effectLst/>
              </a:rPr>
              <a:t>famille</a:t>
            </a:r>
            <a:r>
              <a:rPr lang="en-US" sz="1300" i="1" dirty="0">
                <a:effectLst/>
              </a:rPr>
              <a:t>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1300" b="1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1300" b="1" dirty="0">
                <a:effectLst/>
              </a:rPr>
              <a:t>c- </a:t>
            </a:r>
            <a:r>
              <a:rPr lang="en-US" sz="1300" dirty="0">
                <a:effectLst/>
              </a:rPr>
              <a:t>On</a:t>
            </a:r>
            <a:r>
              <a:rPr lang="en-US" sz="1300" b="1" dirty="0">
                <a:effectLst/>
              </a:rPr>
              <a:t> </a:t>
            </a:r>
            <a:r>
              <a:rPr lang="en-US" sz="1300" dirty="0" err="1">
                <a:effectLst/>
              </a:rPr>
              <a:t>autorise</a:t>
            </a:r>
            <a:r>
              <a:rPr lang="en-US" sz="1300" dirty="0">
                <a:effectLst/>
              </a:rPr>
              <a:t> le </a:t>
            </a:r>
            <a:r>
              <a:rPr lang="en-US" sz="1300" dirty="0" err="1">
                <a:effectLst/>
              </a:rPr>
              <a:t>mandataire</a:t>
            </a:r>
            <a:r>
              <a:rPr lang="en-US" sz="1300" dirty="0">
                <a:effectLst/>
              </a:rPr>
              <a:t> à </a:t>
            </a:r>
            <a:r>
              <a:rPr lang="en-US" sz="1300" dirty="0" err="1">
                <a:effectLst/>
              </a:rPr>
              <a:t>consentir</a:t>
            </a:r>
            <a:r>
              <a:rPr lang="en-US" sz="1300" dirty="0">
                <a:effectLst/>
              </a:rPr>
              <a:t> à </a:t>
            </a:r>
            <a:r>
              <a:rPr lang="en-US" sz="1300" dirty="0" err="1">
                <a:effectLst/>
              </a:rPr>
              <a:t>tous</a:t>
            </a:r>
            <a:r>
              <a:rPr lang="en-US" sz="1300" dirty="0">
                <a:effectLst/>
              </a:rPr>
              <a:t> les </a:t>
            </a:r>
            <a:r>
              <a:rPr lang="en-US" sz="1300" dirty="0" err="1">
                <a:effectLst/>
              </a:rPr>
              <a:t>soins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médicaux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nécessaires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si</a:t>
            </a:r>
            <a:r>
              <a:rPr lang="en-US" sz="1300" dirty="0">
                <a:effectLst/>
              </a:rPr>
              <a:t> la </a:t>
            </a:r>
            <a:r>
              <a:rPr lang="en-US" sz="1300" dirty="0" err="1">
                <a:effectLst/>
              </a:rPr>
              <a:t>personne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n’est</a:t>
            </a:r>
            <a:r>
              <a:rPr lang="en-US" sz="1300" dirty="0">
                <a:effectLst/>
              </a:rPr>
              <a:t> plus </a:t>
            </a:r>
            <a:r>
              <a:rPr lang="en-US" sz="1300" dirty="0" err="1">
                <a:effectLst/>
              </a:rPr>
              <a:t>en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mesure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elle-même</a:t>
            </a:r>
            <a:r>
              <a:rPr lang="en-US" sz="1300" dirty="0">
                <a:effectLst/>
              </a:rPr>
              <a:t> de donner le </a:t>
            </a:r>
            <a:r>
              <a:rPr lang="en-US" sz="1300" dirty="0" err="1">
                <a:effectLst/>
              </a:rPr>
              <a:t>consentement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médical</a:t>
            </a:r>
            <a:r>
              <a:rPr lang="en-US" sz="1300" dirty="0">
                <a:effectLst/>
              </a:rPr>
              <a:t>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1300" dirty="0">
              <a:effectLst/>
            </a:endParaRP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1300" dirty="0">
                <a:effectLst/>
              </a:rPr>
              <a:t>On a le choix </a:t>
            </a:r>
            <a:r>
              <a:rPr lang="en-US" sz="1300" dirty="0" err="1">
                <a:effectLst/>
              </a:rPr>
              <a:t>d’inscrire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une</a:t>
            </a:r>
            <a:r>
              <a:rPr lang="en-US" sz="1300" dirty="0">
                <a:effectLst/>
              </a:rPr>
              <a:t> clause </a:t>
            </a:r>
            <a:r>
              <a:rPr lang="en-US" sz="1300" dirty="0" err="1">
                <a:effectLst/>
              </a:rPr>
              <a:t>générale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ou</a:t>
            </a:r>
            <a:r>
              <a:rPr lang="en-US" sz="1300" dirty="0">
                <a:effectLst/>
              </a:rPr>
              <a:t> des clauses </a:t>
            </a:r>
            <a:r>
              <a:rPr lang="en-US" sz="1300" dirty="0" err="1">
                <a:effectLst/>
              </a:rPr>
              <a:t>contre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l’acharnement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thérapeutique</a:t>
            </a:r>
            <a:r>
              <a:rPr lang="en-US" sz="1300" dirty="0">
                <a:effectLst/>
              </a:rPr>
              <a:t>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900" dirty="0">
                <a:solidFill>
                  <a:schemeClr val="accent1"/>
                </a:solidFill>
                <a:effectLst/>
              </a:rPr>
              <a:t> </a:t>
            </a:r>
          </a:p>
        </p:txBody>
      </p:sp>
      <p:cxnSp>
        <p:nvCxnSpPr>
          <p:cNvPr id="48" name="Straight Connector 30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10D0DD-8885-6E81-8EF9-C323AE49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9" name="Straight Connector 32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4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40447" y="345884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36">
            <a:extLst>
              <a:ext uri="{FF2B5EF4-FFF2-40B4-BE49-F238E27FC236}">
                <a16:creationId xmlns:a16="http://schemas.microsoft.com/office/drawing/2014/main" id="{5876D832-527B-45C0-8F01-17AA4D902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6197" y="4114799"/>
            <a:ext cx="607270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1EFC12-3EB2-24A4-42D7-6BEBE072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 smtClean="0"/>
              <a:pPr>
                <a:spcAft>
                  <a:spcPts val="600"/>
                </a:spcAft>
              </a:pPr>
              <a:t>3/20/2024</a:t>
            </a:fld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3E6D87-90CE-0014-B439-5A61C06A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92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4A4999-4014-75AD-0692-397F182F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3D85F4-14ED-6B0D-CA8D-84BDA36D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7180DD-0BE6-10E2-4437-4B994C03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19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46FCED-8E4D-1D46-84D3-93D9E7EF967C}"/>
              </a:ext>
            </a:extLst>
          </p:cNvPr>
          <p:cNvSpPr txBox="1"/>
          <p:nvPr/>
        </p:nvSpPr>
        <p:spPr>
          <a:xfrm>
            <a:off x="1149292" y="1168940"/>
            <a:ext cx="799261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GRADATION AU NIVEAU DES SOINS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1- Clauses contre l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acharnement th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rapeutique contenu au mandat de protection</a:t>
            </a:r>
            <a:endParaRPr lang="fr-C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choix de ces clauses indique votre désire de ne pas avoir de tests ni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examens superflus compte tenu de votre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tat de sant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é, de ne pas faire l’objet d’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acharnement th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rapeutique (</a:t>
            </a:r>
            <a:r>
              <a:rPr lang="fr-CA" sz="1800" dirty="0" err="1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eg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. gavage, 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animation), étant défini comme 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l'utilisation de moyens th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rapeutiques ou 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l'administration de traitements qui, compte tenu de votre 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tat de santé, sont disproportionn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FR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et ne font que multiplier ou prolonger inutilement vos souffrances et votre agonie.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Les clients me demandent r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guli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rement d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inscrire des clauses pour l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aide m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dical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mourir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leur mandat. Ce n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pas le bon v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hicule.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0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19ABF5-42DB-4B3F-53D5-C2399992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69CD0-40F3-7414-D311-0C914EA8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9DEDA-87D7-5AEF-91D0-D3C8DE86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7C604-88FC-DB57-A141-2333EA5A2CEF}"/>
              </a:ext>
            </a:extLst>
          </p:cNvPr>
          <p:cNvSpPr txBox="1"/>
          <p:nvPr/>
        </p:nvSpPr>
        <p:spPr>
          <a:xfrm>
            <a:off x="2466109" y="2216727"/>
            <a:ext cx="52647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Bonjour, je me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sente, Me Line 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ARAGON,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je suis notaire ici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ville de Laval. 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Nous avons le privil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ge de nous rencontrer aujourd’hui dans la cadre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 ou je vais aborder les sujets suivants, soit,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procuration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, le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mandat de protection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et je vais glisser quelques mots sur la nouvelle loi sur le Curateur Public entr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en vigueur le 01 novembre 2022.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 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0A6A5923-D2F7-817B-00EB-DFF3000E5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4" y="703687"/>
            <a:ext cx="1781926" cy="1666033"/>
          </a:xfrm>
          <a:prstGeom prst="rect">
            <a:avLst/>
          </a:prstGeom>
        </p:spPr>
      </p:pic>
      <p:pic>
        <p:nvPicPr>
          <p:cNvPr id="8" name="Image 7" descr="Une image contenant personne, Visage humain, sourire, habits&#10;&#10;Description générée automatiquement">
            <a:extLst>
              <a:ext uri="{FF2B5EF4-FFF2-40B4-BE49-F238E27FC236}">
                <a16:creationId xmlns:a16="http://schemas.microsoft.com/office/drawing/2014/main" id="{116F0B66-CBD4-DD8D-50C7-C72C6B9E1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94" y="703685"/>
            <a:ext cx="2786773" cy="18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17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A75C8D-A7EB-952C-89C6-6DF8ECDC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6B2395-1505-FED7-3CAE-06F35190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D26A32-63EA-921C-16FC-8DC63BEA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20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8BE058-6896-942B-6322-0B83F54FBBC5}"/>
              </a:ext>
            </a:extLst>
          </p:cNvPr>
          <p:cNvSpPr txBox="1"/>
          <p:nvPr/>
        </p:nvSpPr>
        <p:spPr>
          <a:xfrm>
            <a:off x="1535185" y="1722937"/>
            <a:ext cx="76067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2- Les DIRECTIVES M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DICALES ANTICIP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Les directives 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dicales anticip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 consistent en un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crit par lequel une personne majeure et apte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exprimer sa volont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indique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avance les soins 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dicaux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elle accepte ou refuse de recevoir dans le cas o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ù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elle deviendrait inapte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consentir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des soins dans des situations cliniques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cises.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C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Les directives médicales anticipées s’appliquent uniquement lorsque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fr-C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vous êtes inapte à consentir à des soins </a:t>
            </a:r>
            <a:r>
              <a:rPr lang="fr-CA" sz="18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et</a:t>
            </a:r>
            <a:endParaRPr lang="fr-C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fr-C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vous êtes dans une des trois situations médicales précises.</a:t>
            </a:r>
            <a:endParaRPr lang="fr-CA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18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234A8D-4988-83A3-1516-4D7455132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DB5028-F8EB-5351-4012-09EE99883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AB7FFF-7AA7-3CBA-D7FA-56BD8B3D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21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5EA539-5485-41F7-DCDD-DC70D9AEF56C}"/>
              </a:ext>
            </a:extLst>
          </p:cNvPr>
          <p:cNvSpPr txBox="1"/>
          <p:nvPr/>
        </p:nvSpPr>
        <p:spPr>
          <a:xfrm>
            <a:off x="2401349" y="820932"/>
            <a:ext cx="609460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a-Si je suis en fin de vie et que je souffre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maladie grave et incurable qui me rend incapable de consentir aux soins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b- Si je suis dans un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tat comateux jug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irr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versible ou dans un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tat v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tatif permanent qui me rend incapable de consentir aux soins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c-Si je suis atteint de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mence grave sans possibilit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lioration (par exemple :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mence de type Alzheimer ou autre type de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mence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 stade avanc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), qui me rend incapable de consentir aux soins ci-apr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num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s,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2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Les directives s’appliqueront si vous devenez inapte à consentir à des soins. Formuler vos choix d’avance favorise votre autonomie.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85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F20D83-2BC2-2A42-5BE1-33CCA319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2E726B-161F-8A0D-F741-A4057B15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6B52E4-E1EF-FE8B-3141-4562F66E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22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187084-5435-3177-4BC4-E886FC3BCAFD}"/>
              </a:ext>
            </a:extLst>
          </p:cNvPr>
          <p:cNvSpPr txBox="1"/>
          <p:nvPr/>
        </p:nvSpPr>
        <p:spPr>
          <a:xfrm>
            <a:off x="1981898" y="1309835"/>
            <a:ext cx="739699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Accepter ou refuser cinq soins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CA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Vous pouvez indiquer dans vos directives médicales anticipées si vous acceptez ou refusez ces cinq soins précis: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réanimation cardio-respiratoire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(manœuvres pour redémarrer les fonctions de votre cœur et votre respiration, par exemple, le bouche-à-bouche)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ventilation assistée par un respirateur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(appareil qui respire à votre place si vous ne pouvez plus le faire vous-même)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dialyse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(machine qui nettoie votre sang si vos reins ne sont plus en état de le faire)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l’alimentation forcée ou artificielle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(« forcée » signifie contre votre gré; « artificielle » signifie par un tube ou un cathéter)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l’hydratation forcée ou artificielle</a:t>
            </a:r>
            <a:endParaRPr lang="fr-CA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Vous ne pouvez pas demander </a:t>
            </a:r>
            <a:r>
              <a:rPr lang="fr-CA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l’aide médicale à mourir</a:t>
            </a: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dans vos directives médicales anticipées.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Lien:</a:t>
            </a: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https://www.quebec.ca/sante/systeme-et-services-de-sante/soins-de-fin-de-vie/aide-medicale-a-mourir/exigences-requises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90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F4FA689-A72A-22AB-711E-A6ED0FC2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3F2F1E-1672-7B20-16F2-65DBE631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3DB779-6758-764B-C7BE-9C11B9EB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23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4B6E36-9D02-2F5E-B855-ECFCA6A5B33A}"/>
              </a:ext>
            </a:extLst>
          </p:cNvPr>
          <p:cNvSpPr txBox="1"/>
          <p:nvPr/>
        </p:nvSpPr>
        <p:spPr>
          <a:xfrm>
            <a:off x="1459684" y="1316305"/>
            <a:ext cx="7673830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fr-CA" sz="2000" b="0" i="1" dirty="0">
                <a:solidFill>
                  <a:srgbClr val="000000"/>
                </a:solidFill>
                <a:effectLst/>
                <a:latin typeface="Shruti" panose="020B0502040204020203" pitchFamily="34" charset="0"/>
              </a:rPr>
              <a:t>AIDE M</a:t>
            </a:r>
            <a:r>
              <a:rPr lang="fr-CA" sz="2000" b="0" i="1" dirty="0">
                <a:solidFill>
                  <a:srgbClr val="000000"/>
                </a:solidFill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É</a:t>
            </a:r>
            <a:r>
              <a:rPr lang="fr-CA" sz="2000" b="0" i="1" dirty="0">
                <a:solidFill>
                  <a:srgbClr val="000000"/>
                </a:solidFill>
                <a:effectLst/>
                <a:latin typeface="Shruti" panose="020B0502040204020203" pitchFamily="34" charset="0"/>
              </a:rPr>
              <a:t>DICALE A MOURIR</a:t>
            </a:r>
            <a:endParaRPr lang="fr-CA" sz="2000" b="1" i="1" dirty="0">
              <a:effectLst/>
              <a:latin typeface="Aptos Display" panose="020B0004020202020204" pitchFamily="34" charset="0"/>
            </a:endParaRP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fr-CA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Les conditions générales pour obtenir l’aide médicale à mourir</a:t>
            </a:r>
            <a:endParaRPr lang="fr-CA" sz="1400" b="1" i="1" dirty="0">
              <a:effectLst/>
              <a:latin typeface="Aptos Display" panose="020B0004020202020204" pitchFamily="34" charset="0"/>
            </a:endParaRPr>
          </a:p>
          <a:p>
            <a:r>
              <a:rPr lang="fr-CA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Pour obtenir l’aide médicale à mourir au Québec, un patient doit remplir toutes les conditions suivantes :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être capable de prendre ses propres décisions concernant ses soins de santé,</a:t>
            </a:r>
            <a:endParaRPr lang="fr-CA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avoir une maladie grave et incurable,</a:t>
            </a:r>
            <a:endParaRPr lang="fr-CA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subir une situation médicale où ses capacités sont gravement atteintes et aucune amélioration n’est possible,</a:t>
            </a:r>
            <a:endParaRPr lang="fr-CA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endurer continuellement des souffrances physiques ou psychologiques qui sont insupportables,</a:t>
            </a:r>
            <a:endParaRPr lang="fr-CA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avoir été informé des moyens pour soulager ses souffrances,</a:t>
            </a:r>
            <a:endParaRPr lang="fr-CA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CA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juger que les moyens pour soulager ses souffrances ne sont pas tolérables.</a:t>
            </a:r>
            <a:endParaRPr lang="fr-CA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CA" sz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C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Autrement dit la personne doit toujours être apte. Si une personne devient inapte elle ne sera plus éligible à l’aide médical à mourir.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34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AF9DEA-C14A-45AC-421B-86BC36F5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96D021-6D15-9C70-D7D2-AE8466C7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166B52-3F1F-760C-6798-39084822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24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2C2AF3-F004-C5EA-532C-5FC95E0DB075}"/>
              </a:ext>
            </a:extLst>
          </p:cNvPr>
          <p:cNvSpPr txBox="1"/>
          <p:nvPr/>
        </p:nvSpPr>
        <p:spPr>
          <a:xfrm>
            <a:off x="1459683" y="940503"/>
            <a:ext cx="864904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AVANTAGES DU MANDAT NOTARI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1- CONSEILS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GAUX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Vous b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ficiez des conseils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gaux lors de votre rencontre avec le notaire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notaire peut vous expliquer toutes les options susceptibles de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pondre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vos besoins et aux besoins de votre famille.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2-MODULER VOTRE MANDAT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a la possibilité d’ajouter certaines clauses, voici des exemples 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a- Frais de subsistance Par exemple,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sirez-vous pr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voir que votre conjoint et vos enfants auront droit,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 vos biens,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des frais de subsistance et qu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ils auront la jouissance de votre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sidence, vos meubles et votre v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hicule automobile?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b-Clauses contre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acharnement th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rapeutique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Vous souhaitez-vous exprimer votre volont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en ce qui a trait aux soins qui vous seront prodigu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s, aux traitements 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dicaux,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acharnement th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rapeutique?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c-H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bergement- Ou exprimer votre souhait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’ê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maintenu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domicile et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y recevoir les soins appropri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s?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Eg.de ne pas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h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berg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en </a:t>
            </a:r>
            <a:r>
              <a:rPr lang="fr-CA" sz="1400" dirty="0" err="1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chsld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d- cadeaux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usage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34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BE185CD-1E96-88CD-E39F-09BAF34A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EC576B-0FD2-27E4-6BC8-3F9FB890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5DA5BD-20EC-1541-996F-82C3AE3D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25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9E4932-D803-D050-A3EF-F21AAFA3B804}"/>
              </a:ext>
            </a:extLst>
          </p:cNvPr>
          <p:cNvSpPr txBox="1"/>
          <p:nvPr/>
        </p:nvSpPr>
        <p:spPr>
          <a:xfrm>
            <a:off x="2560740" y="1140146"/>
            <a:ext cx="60946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3- PREUVE: la meilleure preuve parce que 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i)   elle est authentique;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ii)  il est possible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en obtenir des copies authentiques;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iii) est inscrit au Registre des mandats de la Chambre des Notaires du Qu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bec.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contenu du mandat reste confidentiel et ne sera divulgu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que si le mandant devient inapte. C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un avis du fait qu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 a re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ç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 le mandat de protection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personne que le notaire transmet au registre.  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conservation et le rep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rage est facile et rapide :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original demeure dans le greffe du notaire. Au besoin, une recherche au registre des mandats permettra un rep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rage du mandat. Le mandat ne peut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truit ou perdu.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15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B41C44-3465-1698-D7F7-4EE38A83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287BE4-8B47-C7CB-8AD6-DC07F57E5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C2452E-5FCC-54B5-AFD7-09C05676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26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72E86D-7D37-4271-CD75-F63D90301A9F}"/>
              </a:ext>
            </a:extLst>
          </p:cNvPr>
          <p:cNvSpPr txBox="1"/>
          <p:nvPr/>
        </p:nvSpPr>
        <p:spPr>
          <a:xfrm>
            <a:off x="2367792" y="1215647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4- SCINDER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mandant peut d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signer des mandataires diff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rents pour administrer ses biens personnels, pour g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rer son entreprise et pour s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occuper de sa personne. 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 permettre qu</a:t>
            </a:r>
            <a:r>
              <a:rPr lang="fr-C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mandataire puisse, seul, poser tous les actes de simple administration, mais exiger l</a:t>
            </a:r>
            <a:r>
              <a:rPr lang="fr-C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intervention de deux mandataires pour toute ali</a:t>
            </a:r>
            <a:r>
              <a:rPr lang="fr-C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nation d</a:t>
            </a:r>
            <a:r>
              <a:rPr lang="fr-C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immeubles ou de biens de grande valeur? </a:t>
            </a:r>
          </a:p>
          <a:p>
            <a:endParaRPr lang="fr-CA" sz="1600" dirty="0">
              <a:latin typeface="Shruti" panose="020B0502040204020203" pitchFamily="34" charset="0"/>
            </a:endParaRPr>
          </a:p>
          <a:p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2692002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CC496F-A38F-2846-3C5E-195492BD3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F9C654-BEDD-94C1-2EAC-3CE07730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BD045-9C50-2342-5041-183B5714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27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552D06-4564-87EC-97AD-64BC33A9763B}"/>
              </a:ext>
            </a:extLst>
          </p:cNvPr>
          <p:cNvSpPr txBox="1"/>
          <p:nvPr/>
        </p:nvSpPr>
        <p:spPr>
          <a:xfrm>
            <a:off x="1585519" y="1202172"/>
            <a:ext cx="756477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5-DON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ORGANE ET DE TISSUS: 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 le mandant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sire faire don de ses organes, le mandat authentique est un v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hicule s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û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r. La famille est rassur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: le don a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fait librement et par une personne en pleine possession de ses facult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intellectuelles au moment o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ù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elle a exprim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sa volont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. Le notaire s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assur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la capacit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du mandant. Il est aussi possible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exprimer clairement au mandat son refus de faire un tel don.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Avis au Registre des consentements au don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organes et de tissus de la Chambre des notaires du Qu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bec : les donn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 contenues dans ce registre demeurent confidentielles, et seules des personnes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û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ment autoris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 y ont acc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s. Les professionnels de la sant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autoris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peuvent consulter ce registre en ligne 24 heures sur 24 et 365 jours par ann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45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F5CC56-CBE8-4152-AD5E-982DD286A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EB6F9A-DD4D-4B51-AACA-CA7E698D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FDC2030-ACB5-FCC8-7970-E32B991CCAEB}"/>
              </a:ext>
            </a:extLst>
          </p:cNvPr>
          <p:cNvSpPr txBox="1"/>
          <p:nvPr/>
        </p:nvSpPr>
        <p:spPr>
          <a:xfrm>
            <a:off x="418391" y="1941680"/>
            <a:ext cx="6025116" cy="388426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5600" dirty="0">
                <a:effectLst/>
              </a:rPr>
              <a:t>6-AVANTAGE CERTAIN pour un couple </a:t>
            </a:r>
            <a:r>
              <a:rPr lang="en-US" sz="5600" dirty="0" err="1">
                <a:effectLst/>
              </a:rPr>
              <a:t>marié</a:t>
            </a:r>
            <a:r>
              <a:rPr lang="en-US" sz="5600" dirty="0">
                <a:effectLst/>
              </a:rPr>
              <a:t> et surtout </a:t>
            </a:r>
            <a:r>
              <a:rPr lang="en-US" sz="5600" dirty="0" err="1">
                <a:effectLst/>
              </a:rPr>
              <a:t>conjoints</a:t>
            </a:r>
            <a:r>
              <a:rPr lang="en-US" sz="5600" dirty="0">
                <a:effectLst/>
              </a:rPr>
              <a:t> de fait.</a:t>
            </a: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5600" dirty="0">
                <a:effectLst/>
              </a:rPr>
              <a:t> 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5600" dirty="0">
                <a:effectLst/>
              </a:rPr>
              <a:t>En </a:t>
            </a:r>
            <a:r>
              <a:rPr lang="en-US" sz="5600" dirty="0" err="1">
                <a:effectLst/>
              </a:rPr>
              <a:t>effet</a:t>
            </a:r>
            <a:r>
              <a:rPr lang="en-US" sz="5600" dirty="0">
                <a:effectLst/>
              </a:rPr>
              <a:t> Il </a:t>
            </a:r>
            <a:r>
              <a:rPr lang="en-US" sz="5600" dirty="0" err="1">
                <a:effectLst/>
              </a:rPr>
              <a:t>semble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exister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une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certaine</a:t>
            </a:r>
            <a:r>
              <a:rPr lang="en-US" sz="5600" dirty="0">
                <a:effectLst/>
              </a:rPr>
              <a:t> confusion au </a:t>
            </a:r>
            <a:r>
              <a:rPr lang="en-US" sz="5600" dirty="0" err="1">
                <a:effectLst/>
              </a:rPr>
              <a:t>niveau</a:t>
            </a:r>
            <a:r>
              <a:rPr lang="en-US" sz="5600" dirty="0">
                <a:effectLst/>
              </a:rPr>
              <a:t> des </a:t>
            </a:r>
            <a:r>
              <a:rPr lang="en-US" sz="5600" dirty="0" err="1">
                <a:effectLst/>
              </a:rPr>
              <a:t>pouvoirs</a:t>
            </a:r>
            <a:r>
              <a:rPr lang="en-US" sz="5600" dirty="0">
                <a:effectLst/>
              </a:rPr>
              <a:t> et des droits des couples </a:t>
            </a:r>
            <a:r>
              <a:rPr lang="en-US" sz="5600" dirty="0" err="1">
                <a:effectLst/>
              </a:rPr>
              <a:t>mariés</a:t>
            </a:r>
            <a:r>
              <a:rPr lang="en-US" sz="5600" dirty="0">
                <a:effectLst/>
              </a:rPr>
              <a:t>. Les gens </a:t>
            </a:r>
            <a:r>
              <a:rPr lang="en-US" sz="5600" dirty="0" err="1">
                <a:effectLst/>
              </a:rPr>
              <a:t>sont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souvent</a:t>
            </a:r>
            <a:r>
              <a:rPr lang="en-US" sz="5600" dirty="0">
                <a:effectLst/>
              </a:rPr>
              <a:t> sous </a:t>
            </a:r>
            <a:r>
              <a:rPr lang="en-US" sz="5600" dirty="0" err="1">
                <a:effectLst/>
              </a:rPr>
              <a:t>l’impression</a:t>
            </a:r>
            <a:r>
              <a:rPr lang="en-US" sz="5600" dirty="0">
                <a:effectLst/>
              </a:rPr>
              <a:t> que </a:t>
            </a:r>
            <a:r>
              <a:rPr lang="en-US" sz="5600" dirty="0" err="1">
                <a:effectLst/>
              </a:rPr>
              <a:t>parce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qu’ils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sont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mariés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depuis</a:t>
            </a:r>
            <a:r>
              <a:rPr lang="en-US" sz="5600" dirty="0">
                <a:effectLst/>
              </a:rPr>
              <a:t> 15, 20 </a:t>
            </a:r>
            <a:r>
              <a:rPr lang="en-US" sz="5600" dirty="0" err="1">
                <a:effectLst/>
              </a:rPr>
              <a:t>ou</a:t>
            </a:r>
            <a:r>
              <a:rPr lang="en-US" sz="5600" dirty="0">
                <a:effectLst/>
              </a:rPr>
              <a:t> 30 </a:t>
            </a:r>
            <a:r>
              <a:rPr lang="en-US" sz="5600" dirty="0" err="1">
                <a:effectLst/>
              </a:rPr>
              <a:t>ans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qu’ils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ont</a:t>
            </a:r>
            <a:r>
              <a:rPr lang="en-US" sz="5600" dirty="0">
                <a:effectLst/>
              </a:rPr>
              <a:t> le </a:t>
            </a:r>
            <a:r>
              <a:rPr lang="en-US" sz="5600" dirty="0" err="1">
                <a:effectLst/>
              </a:rPr>
              <a:t>pouvoir</a:t>
            </a:r>
            <a:r>
              <a:rPr lang="en-US" sz="5600" dirty="0">
                <a:effectLst/>
              </a:rPr>
              <a:t> de </a:t>
            </a:r>
            <a:r>
              <a:rPr lang="en-US" sz="5600" dirty="0" err="1">
                <a:effectLst/>
              </a:rPr>
              <a:t>gérer</a:t>
            </a:r>
            <a:r>
              <a:rPr lang="en-US" sz="5600" dirty="0">
                <a:effectLst/>
              </a:rPr>
              <a:t> les </a:t>
            </a:r>
            <a:r>
              <a:rPr lang="en-US" sz="5600" dirty="0" err="1">
                <a:effectLst/>
              </a:rPr>
              <a:t>biens</a:t>
            </a:r>
            <a:r>
              <a:rPr lang="en-US" sz="5600" dirty="0">
                <a:effectLst/>
              </a:rPr>
              <a:t> de </a:t>
            </a:r>
            <a:r>
              <a:rPr lang="en-US" sz="5600" dirty="0" err="1">
                <a:effectLst/>
              </a:rPr>
              <a:t>leur</a:t>
            </a:r>
            <a:r>
              <a:rPr lang="en-US" sz="5600" dirty="0">
                <a:effectLst/>
              </a:rPr>
              <a:t> conjoint. 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5600" dirty="0"/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5600" dirty="0">
                <a:effectLst/>
              </a:rPr>
              <a:t>Le fait d’être </a:t>
            </a:r>
            <a:r>
              <a:rPr lang="en-US" sz="5600" dirty="0" err="1">
                <a:effectLst/>
              </a:rPr>
              <a:t>marié</a:t>
            </a:r>
            <a:r>
              <a:rPr lang="en-US" sz="5600" dirty="0">
                <a:effectLst/>
              </a:rPr>
              <a:t> ne nous </a:t>
            </a:r>
            <a:r>
              <a:rPr lang="en-US" sz="5600" dirty="0" err="1">
                <a:effectLst/>
              </a:rPr>
              <a:t>permet</a:t>
            </a:r>
            <a:r>
              <a:rPr lang="en-US" sz="5600" dirty="0">
                <a:effectLst/>
              </a:rPr>
              <a:t> pas de </a:t>
            </a:r>
            <a:r>
              <a:rPr lang="en-US" sz="5600" dirty="0" err="1">
                <a:effectLst/>
              </a:rPr>
              <a:t>gérer</a:t>
            </a:r>
            <a:r>
              <a:rPr lang="en-US" sz="5600" dirty="0">
                <a:effectLst/>
              </a:rPr>
              <a:t> le </a:t>
            </a:r>
            <a:r>
              <a:rPr lang="en-US" sz="5600" dirty="0" err="1">
                <a:effectLst/>
              </a:rPr>
              <a:t>patrimoine</a:t>
            </a:r>
            <a:r>
              <a:rPr lang="en-US" sz="5600" dirty="0">
                <a:effectLst/>
              </a:rPr>
              <a:t> de </a:t>
            </a:r>
            <a:r>
              <a:rPr lang="en-US" sz="5600" dirty="0" err="1">
                <a:effectLst/>
              </a:rPr>
              <a:t>notre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époux</a:t>
            </a:r>
            <a:r>
              <a:rPr lang="en-US" sz="5600" dirty="0">
                <a:effectLst/>
              </a:rPr>
              <a:t>/</a:t>
            </a:r>
            <a:r>
              <a:rPr lang="en-US" sz="5600" dirty="0" err="1">
                <a:effectLst/>
              </a:rPr>
              <a:t>épouse</a:t>
            </a:r>
            <a:r>
              <a:rPr lang="en-US" sz="5600" dirty="0">
                <a:effectLst/>
              </a:rPr>
              <a:t>.</a:t>
            </a: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endParaRPr lang="en-US" sz="5600" dirty="0">
              <a:effectLst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en-US" sz="5600" dirty="0" err="1"/>
              <a:t>O</a:t>
            </a:r>
            <a:r>
              <a:rPr lang="en-US" sz="5600" dirty="0" err="1">
                <a:effectLst/>
              </a:rPr>
              <a:t>ui</a:t>
            </a:r>
            <a:r>
              <a:rPr lang="en-US" sz="5600" dirty="0">
                <a:effectLst/>
              </a:rPr>
              <a:t> il y a le </a:t>
            </a:r>
            <a:r>
              <a:rPr lang="en-US" sz="5600" dirty="0" err="1">
                <a:effectLst/>
              </a:rPr>
              <a:t>mandat</a:t>
            </a:r>
            <a:r>
              <a:rPr lang="en-US" sz="5600" dirty="0">
                <a:effectLst/>
              </a:rPr>
              <a:t> domestique, </a:t>
            </a:r>
            <a:r>
              <a:rPr lang="en-US" sz="5600" dirty="0" err="1">
                <a:effectLst/>
              </a:rPr>
              <a:t>mais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ça</a:t>
            </a:r>
            <a:r>
              <a:rPr lang="en-US" sz="5600" dirty="0">
                <a:effectLst/>
              </a:rPr>
              <a:t> ne </a:t>
            </a:r>
            <a:r>
              <a:rPr lang="en-US" sz="5600" dirty="0" err="1">
                <a:effectLst/>
              </a:rPr>
              <a:t>permet</a:t>
            </a:r>
            <a:r>
              <a:rPr lang="en-US" sz="5600" dirty="0">
                <a:effectLst/>
              </a:rPr>
              <a:t> pas de </a:t>
            </a:r>
            <a:r>
              <a:rPr lang="en-US" sz="5600" dirty="0" err="1">
                <a:effectLst/>
              </a:rPr>
              <a:t>vendre</a:t>
            </a:r>
            <a:r>
              <a:rPr lang="en-US" sz="5600" dirty="0">
                <a:effectLst/>
              </a:rPr>
              <a:t> la </a:t>
            </a:r>
            <a:r>
              <a:rPr lang="en-US" sz="5600" dirty="0" err="1">
                <a:effectLst/>
              </a:rPr>
              <a:t>maison</a:t>
            </a:r>
            <a:r>
              <a:rPr lang="en-US" sz="5600" dirty="0">
                <a:effectLst/>
              </a:rPr>
              <a:t>, </a:t>
            </a:r>
            <a:r>
              <a:rPr lang="en-US" sz="5600" dirty="0" err="1">
                <a:effectLst/>
              </a:rPr>
              <a:t>d’accéder</a:t>
            </a:r>
            <a:r>
              <a:rPr lang="en-US" sz="5600" dirty="0">
                <a:effectLst/>
              </a:rPr>
              <a:t> au </a:t>
            </a:r>
            <a:r>
              <a:rPr lang="en-US" sz="5600" dirty="0" err="1">
                <a:effectLst/>
              </a:rPr>
              <a:t>compte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bancaire</a:t>
            </a:r>
            <a:r>
              <a:rPr lang="en-US" sz="5600" dirty="0">
                <a:effectLst/>
              </a:rPr>
              <a:t> de la </a:t>
            </a:r>
            <a:r>
              <a:rPr lang="en-US" sz="5600" dirty="0" err="1">
                <a:effectLst/>
              </a:rPr>
              <a:t>personne</a:t>
            </a:r>
            <a:r>
              <a:rPr lang="en-US" sz="5600" dirty="0">
                <a:effectLst/>
              </a:rPr>
              <a:t>, </a:t>
            </a:r>
            <a:r>
              <a:rPr lang="en-US" sz="5600" dirty="0" err="1">
                <a:effectLst/>
              </a:rPr>
              <a:t>d’obtenir</a:t>
            </a:r>
            <a:r>
              <a:rPr lang="en-US" sz="5600" dirty="0">
                <a:effectLst/>
              </a:rPr>
              <a:t> des </a:t>
            </a:r>
            <a:r>
              <a:rPr lang="en-US" sz="5600" dirty="0" err="1">
                <a:effectLst/>
              </a:rPr>
              <a:t>informations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personnelles</a:t>
            </a:r>
            <a:r>
              <a:rPr lang="en-US" sz="5600" dirty="0">
                <a:effectLst/>
              </a:rPr>
              <a:t> au </a:t>
            </a:r>
            <a:r>
              <a:rPr lang="en-US" sz="5600" dirty="0" err="1">
                <a:effectLst/>
              </a:rPr>
              <a:t>niveau</a:t>
            </a:r>
            <a:r>
              <a:rPr lang="en-US" sz="5600" dirty="0">
                <a:effectLst/>
              </a:rPr>
              <a:t> des </a:t>
            </a:r>
            <a:r>
              <a:rPr lang="en-US" sz="5600" dirty="0" err="1">
                <a:effectLst/>
              </a:rPr>
              <a:t>agences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gouvernementales</a:t>
            </a:r>
            <a:r>
              <a:rPr lang="en-US" sz="5600" dirty="0">
                <a:effectLst/>
              </a:rPr>
              <a:t>. 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2900" dirty="0">
              <a:solidFill>
                <a:schemeClr val="accent1"/>
              </a:solidFill>
            </a:endParaRP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9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Image 6" descr="Couple âgé à un mariage">
            <a:extLst>
              <a:ext uri="{FF2B5EF4-FFF2-40B4-BE49-F238E27FC236}">
                <a16:creationId xmlns:a16="http://schemas.microsoft.com/office/drawing/2014/main" id="{41F9674E-FFB2-0BC3-B81B-D4ED60371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4" r="22129" b="-2"/>
          <a:stretch/>
        </p:blipFill>
        <p:spPr>
          <a:xfrm>
            <a:off x="7277100" y="1905000"/>
            <a:ext cx="3471597" cy="414242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AD49B0-4197-0695-2DEF-5F2BF480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4DF163-569B-4C9F-EE4B-EE7D92C1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 smtClean="0"/>
              <a:pPr>
                <a:spcAft>
                  <a:spcPts val="600"/>
                </a:spcAft>
              </a:pPr>
              <a:t>3/20/2024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4B41C1-4EC2-3F15-9DAA-CC0DD252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511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1677AE-DA45-A44D-E294-A57303CE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BAED11-753D-D404-D0BF-F021A8FC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E1833D-B775-5EA0-8188-22BEF496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29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A04F05-9EF1-8C09-F63C-9992BDA3CF38}"/>
              </a:ext>
            </a:extLst>
          </p:cNvPr>
          <p:cNvSpPr txBox="1"/>
          <p:nvPr/>
        </p:nvSpPr>
        <p:spPr>
          <a:xfrm>
            <a:off x="553675" y="773048"/>
            <a:ext cx="862388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Quant aux conjoints de fait, il ne faut pas oublier que les conjoints de fait ne sont pas légalement reconnus, sauf certaines lois d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exception, tel que la SAAQ, certains fonds de pension et le Ministère du Revenu.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Donc vous n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avez pas le droit de g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rer les biens de votre conjoint, et aucun mandat domestique ne vous est reconnu.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6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En conséquence, vous pouvez vous imaginer l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ins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curit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et le stress auquel une personne est confront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ée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si elle n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 pas autoris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son conjoint a agir pour elle.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6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Deuxi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mement lorsqu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personne devient inapte toute procuration donn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en faveur de tel personne devient nulle et n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 plus aucun effet.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Cas pratiques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vente de la r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sidence du couple </a:t>
            </a:r>
            <a:r>
              <a:rPr lang="fr-CA" sz="1600" dirty="0" err="1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ag</a:t>
            </a:r>
            <a:r>
              <a:rPr lang="fr-CA" sz="1600" dirty="0" err="1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.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cision m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dicale 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prendre pour un conjoint de fait dont le conjoint n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 pas fait de mandat. C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la famille qui doit donner le consentement, parce que dans certains pays, le conjoint de fait n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6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pas reconnu.  </a:t>
            </a:r>
            <a:endParaRPr lang="fr-C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31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44CAC-3686-81FD-A47A-3B233B84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10DDA-0A62-2FC8-B8EC-FD812AED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83168-CAC9-972B-F44F-C8AED7C5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FBA68-0356-6CDE-1B28-5238FFC98F50}"/>
              </a:ext>
            </a:extLst>
          </p:cNvPr>
          <p:cNvSpPr txBox="1"/>
          <p:nvPr/>
        </p:nvSpPr>
        <p:spPr>
          <a:xfrm>
            <a:off x="1801092" y="535710"/>
            <a:ext cx="734290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« 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STATISTIQUES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»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Selon les donn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 de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Institut des statistiques du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bec, un homme de 65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 en 2022 a une esp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rance de vie de 19,4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ans, ce qui le 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84,4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ans. Pour une femme de 65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ans,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rance de vie de 22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 la propulse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87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table de probabilit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survie des Normes de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IQPF indique pour sa part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homme de 65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 a une probabilit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50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%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atteindre 89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ans. Pour les femmes, cette probabilit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est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arriver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91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ans.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Malheureusement ces gens ne seront peut-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pas tous en bonne sant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, mentale ou physique.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 QUI MENE A DIRE QUE DE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VOIR ET PLANIFIER SA SUCCESSION, C'EST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J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BIEN... mais ce n'est pas tout! Il n'y a pas qu'un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qui peut bouleverser la vie, la perte de capacit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g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rer et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incapacit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pour une personne de prendre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elle-m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 peut engendrer de multiples bouleversements pas seulement pour son conjoint mais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galement pour ses enfants.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98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24024B-B515-59CF-C11A-B00F654A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C09A73-E4D4-401A-F7DD-B8331829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706340-684C-E0B1-9B9F-4ADA7F9B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30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DA7F31-360C-3A07-C146-BB66C4F04F89}"/>
              </a:ext>
            </a:extLst>
          </p:cNvPr>
          <p:cNvSpPr txBox="1"/>
          <p:nvPr/>
        </p:nvSpPr>
        <p:spPr>
          <a:xfrm>
            <a:off x="1526797" y="1471591"/>
            <a:ext cx="74137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7- EVITE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	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8- SEUL MOYEN DE DONNER LA PLEINE ADMINISTRATION AU MANDATAIRE.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Vs. Ouverture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tutelle- le tuteur a que la simple administration.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 err="1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Eg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,  vente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maison.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58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3F1E97-103C-BE7E-B3B8-49B6E7A8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5BA8F0-532D-3BD6-5753-9797F49B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4EC0EF-64F7-120A-3AE8-E7F7CB32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31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EC9E59-AB22-0F15-FA9E-77C918F95782}"/>
              </a:ext>
            </a:extLst>
          </p:cNvPr>
          <p:cNvSpPr txBox="1"/>
          <p:nvPr/>
        </p:nvSpPr>
        <p:spPr>
          <a:xfrm>
            <a:off x="1518407" y="1861437"/>
            <a:ext cx="76234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QUESTION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SI ON A PAS DE MANDAT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ARRIVE-T-IL?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Vous allez me demander,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fait si on a pas de mandat de protection.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 la personne vuln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rable devient inapte et 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a besoin de quelqu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pour g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rer ses biens, on doit alors faire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tutelle. Les couts sont consid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rables et les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lais sont assez longs, sans compter tous les tracas pour la 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union du conseil de famille, les rapports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fournir au Curateur Public, et autorisations requises.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41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AFA409-3FCE-B66A-954F-DA7F4F53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79313A-4D28-60F6-0570-6044A23A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CAE06D-711E-81E6-EC26-3EF761FB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32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DBB3A7-A0F5-DF3B-47CB-986846EB80CD}"/>
              </a:ext>
            </a:extLst>
          </p:cNvPr>
          <p:cNvSpPr txBox="1"/>
          <p:nvPr/>
        </p:nvSpPr>
        <p:spPr>
          <a:xfrm>
            <a:off x="3047301" y="1584438"/>
            <a:ext cx="609460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CG Times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QUOI FAIRE SI VOUS CONSTATEZ QUE L’UN DE VOS PROCHES EST OU DEVIENT INAPTE.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Les premi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res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marches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1- La premi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 chose que vous devez faire est d'informer les autres membres de la famille ou les proches de la vuln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rabilit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la personne et d'essayer d'obtenir un accord sur les d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marches 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entreprendre. Vous devez ensuite communiquer avec le centre int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gr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sant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et de services sociaux (CISSS) ou le centre int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gr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universitaire de sant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et de services sociaux (CIUSSS) du territoire o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ù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personne r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side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1859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EB90AE-57E6-CBB6-13A8-ECC94279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69A266-88D3-F576-9454-296563B3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09A8EB-7251-6CDC-8C7E-B6E1D916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33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C11423-7C88-64FC-E287-D13CE1A6F5F1}"/>
              </a:ext>
            </a:extLst>
          </p:cNvPr>
          <p:cNvSpPr txBox="1"/>
          <p:nvPr/>
        </p:nvSpPr>
        <p:spPr>
          <a:xfrm>
            <a:off x="2074178" y="1392301"/>
            <a:ext cx="60946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2- Aviser votre notaire. On doit v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rifier si la personne a fait un mandat. Vous pouvez mandater un notaire d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effectuer les recherches au registre de la Chambre des Notaires. </a:t>
            </a:r>
          </a:p>
          <a:p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3- Entamer les procédures pour la mise en vigueur du mandat. 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CA" dirty="0">
              <a:latin typeface="Shruti" panose="020B0502040204020203" pitchFamily="34" charset="0"/>
            </a:endParaRPr>
          </a:p>
          <a:p>
            <a:endParaRPr lang="fr-CA" dirty="0">
              <a:latin typeface="Shruti" panose="020B0502040204020203" pitchFamily="34" charset="0"/>
            </a:endParaRPr>
          </a:p>
          <a:p>
            <a:endParaRPr lang="fr-CA" dirty="0">
              <a:latin typeface="Shruti" panose="020B0502040204020203" pitchFamily="34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86563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E33E35-BD82-7726-147C-813DD810E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72F674-5522-E6C4-6C4B-ADF605C2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4EB234-A4EF-D18B-C613-5384D8D0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34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041C0B-F4E5-AE3D-ECC6-3A6CC042EA05}"/>
              </a:ext>
            </a:extLst>
          </p:cNvPr>
          <p:cNvSpPr txBox="1"/>
          <p:nvPr/>
        </p:nvSpPr>
        <p:spPr>
          <a:xfrm>
            <a:off x="1535185" y="871392"/>
            <a:ext cx="7950666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COMMENT METTRE EN VIGUEUR LE MANDAT DE PROTECTION:</a:t>
            </a: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 doit exister 2 conditions pour que le mandat de protection devienne effectif.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1-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 err="1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Inapitude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la personne doit être établie.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Qu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est-ce que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inaptitude?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personne est inapte lorsqu'elle est incapable de prendre soin d'elle-m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 ou d'administrer ses biens.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L'inaptitude est constat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e, notamment, en raison d'une maladie mentale ou d'une maladie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rative, d'un accident vasculaire c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bral (AVC), d'un handicap intellectuel, d'un traumatisme cr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â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nien ou d'un affaiblissement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û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l'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â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ge, qui alt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 les facult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mentales ou l'aptitude physique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exprimer sa volont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Comment est-ce que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constate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personne- ni vous ni moi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tes en mesure de constater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personne.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Nous devons obtenir 2 rapports.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A- un rapport 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dical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b- rapport psycho-social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Ces rapports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tablissent 2 choses. Le degr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 et la dur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pr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visible de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 ne sont pas les proches qui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cident qu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personne est inapte, des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valuations faites par des professionnels sont obligatoires.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72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5CC56-CBE8-4152-AD5E-982DD286A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EB6F9A-DD4D-4B51-AACA-CA7E698D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8CD686-CDBB-4478-872F-3C0303DE6F3B}"/>
              </a:ext>
            </a:extLst>
          </p:cNvPr>
          <p:cNvSpPr txBox="1"/>
          <p:nvPr/>
        </p:nvSpPr>
        <p:spPr>
          <a:xfrm>
            <a:off x="476925" y="1905000"/>
            <a:ext cx="4100194" cy="3427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>
              <a:lnSpc>
                <a:spcPct val="130000"/>
              </a:lnSpc>
              <a:spcAft>
                <a:spcPts val="600"/>
              </a:spcAft>
              <a:tabLst>
                <a:tab pos="457200" algn="l"/>
                <a:tab pos="5715000" algn="r"/>
                <a:tab pos="5844540" algn="l"/>
              </a:tabLst>
            </a:pPr>
            <a:r>
              <a:rPr lang="en-US" sz="2200" dirty="0">
                <a:effectLst/>
              </a:rPr>
              <a:t>2</a:t>
            </a:r>
            <a:r>
              <a:rPr lang="en-US" sz="5600" dirty="0">
                <a:effectLst/>
              </a:rPr>
              <a:t>.	L’HOMOLOGATION –</a:t>
            </a:r>
            <a:r>
              <a:rPr lang="en-US" sz="5600" dirty="0" err="1">
                <a:effectLst/>
              </a:rPr>
              <a:t>procédure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légale</a:t>
            </a:r>
            <a:r>
              <a:rPr lang="en-US" sz="5600" dirty="0">
                <a:effectLst/>
              </a:rPr>
              <a:t> - </a:t>
            </a:r>
            <a:r>
              <a:rPr lang="en-US" sz="5600" dirty="0" err="1">
                <a:effectLst/>
              </a:rPr>
              <a:t>devant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notaire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ou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devant</a:t>
            </a:r>
            <a:r>
              <a:rPr lang="en-US" sz="5600" dirty="0">
                <a:effectLst/>
              </a:rPr>
              <a:t> le tribunal.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5600" dirty="0">
              <a:effectLst/>
            </a:endParaRP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5600" dirty="0">
                <a:effectLst/>
              </a:rPr>
              <a:t>Pour que le </a:t>
            </a:r>
            <a:r>
              <a:rPr lang="en-US" sz="5600" dirty="0" err="1">
                <a:effectLst/>
              </a:rPr>
              <a:t>mandat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soit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en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vigueur</a:t>
            </a:r>
            <a:r>
              <a:rPr lang="en-US" sz="5600" dirty="0">
                <a:effectLst/>
              </a:rPr>
              <a:t> on doit </a:t>
            </a:r>
            <a:r>
              <a:rPr lang="en-US" sz="5600" dirty="0" err="1">
                <a:effectLst/>
              </a:rPr>
              <a:t>obtenir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l’homologation</a:t>
            </a:r>
            <a:r>
              <a:rPr lang="en-US" sz="5600" dirty="0">
                <a:effectLst/>
              </a:rPr>
              <a:t> par la Cour.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5600" dirty="0" err="1">
                <a:effectLst/>
              </a:rPr>
              <a:t>C’est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généralement</a:t>
            </a:r>
            <a:r>
              <a:rPr lang="en-US" sz="5600" dirty="0">
                <a:effectLst/>
              </a:rPr>
              <a:t> le </a:t>
            </a:r>
            <a:r>
              <a:rPr lang="en-US" sz="5600" dirty="0" err="1">
                <a:effectLst/>
              </a:rPr>
              <a:t>notaire</a:t>
            </a:r>
            <a:r>
              <a:rPr lang="en-US" sz="5600" dirty="0">
                <a:effectLst/>
              </a:rPr>
              <a:t> qui </a:t>
            </a:r>
            <a:r>
              <a:rPr lang="en-US" sz="5600" dirty="0" err="1">
                <a:effectLst/>
              </a:rPr>
              <a:t>procède</a:t>
            </a:r>
            <a:r>
              <a:rPr lang="en-US" sz="5600" dirty="0">
                <a:effectLst/>
              </a:rPr>
              <a:t> à </a:t>
            </a:r>
            <a:r>
              <a:rPr lang="en-US" sz="5600" dirty="0" err="1">
                <a:effectLst/>
              </a:rPr>
              <a:t>l’homologation</a:t>
            </a:r>
            <a:r>
              <a:rPr lang="en-US" sz="5600" dirty="0">
                <a:effectLst/>
              </a:rPr>
              <a:t> du </a:t>
            </a:r>
            <a:r>
              <a:rPr lang="en-US" sz="5600" dirty="0" err="1">
                <a:effectLst/>
              </a:rPr>
              <a:t>mandat</a:t>
            </a:r>
            <a:r>
              <a:rPr lang="en-US" sz="5600" dirty="0">
                <a:effectLst/>
              </a:rPr>
              <a:t>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5600" dirty="0">
              <a:effectLst/>
            </a:endParaRP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sz="5600" dirty="0">
                <a:effectLst/>
              </a:rPr>
              <a:t>En résumé, le </a:t>
            </a:r>
            <a:r>
              <a:rPr lang="en-US" sz="5600" dirty="0" err="1">
                <a:effectLst/>
              </a:rPr>
              <a:t>notaire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obtient</a:t>
            </a:r>
            <a:r>
              <a:rPr lang="en-US" sz="5600" dirty="0">
                <a:effectLst/>
              </a:rPr>
              <a:t> les rapports, </a:t>
            </a:r>
            <a:r>
              <a:rPr lang="en-US" sz="5600" dirty="0" err="1">
                <a:effectLst/>
              </a:rPr>
              <a:t>fais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l’ouverture</a:t>
            </a:r>
            <a:r>
              <a:rPr lang="en-US" sz="5600" dirty="0">
                <a:effectLst/>
              </a:rPr>
              <a:t> du dossier à la Cour, </a:t>
            </a:r>
            <a:r>
              <a:rPr lang="en-US" sz="5600" dirty="0" err="1">
                <a:effectLst/>
              </a:rPr>
              <a:t>notifie</a:t>
            </a:r>
            <a:r>
              <a:rPr lang="en-US" sz="5600" dirty="0">
                <a:effectLst/>
              </a:rPr>
              <a:t> la </a:t>
            </a:r>
            <a:r>
              <a:rPr lang="en-US" sz="5600" dirty="0" err="1">
                <a:effectLst/>
              </a:rPr>
              <a:t>procédure</a:t>
            </a:r>
            <a:r>
              <a:rPr lang="en-US" sz="5600" dirty="0">
                <a:effectLst/>
              </a:rPr>
              <a:t> aux </a:t>
            </a:r>
            <a:r>
              <a:rPr lang="en-US" sz="5600" dirty="0" err="1">
                <a:effectLst/>
              </a:rPr>
              <a:t>personnes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intéressées</a:t>
            </a:r>
            <a:r>
              <a:rPr lang="en-US" sz="5600" dirty="0">
                <a:effectLst/>
              </a:rPr>
              <a:t>, </a:t>
            </a:r>
            <a:r>
              <a:rPr lang="en-US" sz="5600" dirty="0" err="1">
                <a:effectLst/>
              </a:rPr>
              <a:t>fais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l’interrogatoire</a:t>
            </a:r>
            <a:r>
              <a:rPr lang="en-US" sz="5600" dirty="0">
                <a:effectLst/>
              </a:rPr>
              <a:t> de la </a:t>
            </a:r>
            <a:r>
              <a:rPr lang="en-US" sz="5600" dirty="0" err="1">
                <a:effectLst/>
              </a:rPr>
              <a:t>personne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concernée</a:t>
            </a:r>
            <a:r>
              <a:rPr lang="en-US" sz="5600" dirty="0">
                <a:effectLst/>
              </a:rPr>
              <a:t> et ensuite verse </a:t>
            </a:r>
            <a:r>
              <a:rPr lang="en-US" sz="5600" dirty="0" err="1">
                <a:effectLst/>
              </a:rPr>
              <a:t>tous</a:t>
            </a:r>
            <a:r>
              <a:rPr lang="en-US" sz="5600" dirty="0">
                <a:effectLst/>
              </a:rPr>
              <a:t> les </a:t>
            </a:r>
            <a:r>
              <a:rPr lang="en-US" sz="5600" dirty="0" err="1">
                <a:effectLst/>
              </a:rPr>
              <a:t>preuves</a:t>
            </a:r>
            <a:r>
              <a:rPr lang="en-US" sz="5600" dirty="0">
                <a:effectLst/>
              </a:rPr>
              <a:t> et significations au dossier de la Cour. Le </a:t>
            </a:r>
            <a:r>
              <a:rPr lang="en-US" sz="5600" dirty="0" err="1">
                <a:effectLst/>
              </a:rPr>
              <a:t>juge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va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émettre</a:t>
            </a:r>
            <a:r>
              <a:rPr lang="en-US" sz="5600" dirty="0">
                <a:effectLst/>
              </a:rPr>
              <a:t> un </a:t>
            </a:r>
            <a:r>
              <a:rPr lang="en-US" sz="5600" dirty="0" err="1">
                <a:effectLst/>
              </a:rPr>
              <a:t>jugement</a:t>
            </a:r>
            <a:r>
              <a:rPr lang="en-US" sz="5600" dirty="0">
                <a:effectLst/>
              </a:rPr>
              <a:t> constant </a:t>
            </a:r>
            <a:r>
              <a:rPr lang="en-US" sz="5600" dirty="0" err="1">
                <a:effectLst/>
              </a:rPr>
              <a:t>l’inaptitude</a:t>
            </a:r>
            <a:r>
              <a:rPr lang="en-US" sz="5600" dirty="0">
                <a:effectLst/>
              </a:rPr>
              <a:t> de la </a:t>
            </a:r>
            <a:r>
              <a:rPr lang="en-US" sz="5600" dirty="0" err="1">
                <a:effectLst/>
              </a:rPr>
              <a:t>personne</a:t>
            </a:r>
            <a:r>
              <a:rPr lang="en-US" sz="5600" dirty="0">
                <a:effectLst/>
              </a:rPr>
              <a:t> et la mise </a:t>
            </a:r>
            <a:r>
              <a:rPr lang="en-US" sz="5600" dirty="0" err="1">
                <a:effectLst/>
              </a:rPr>
              <a:t>en</a:t>
            </a:r>
            <a:r>
              <a:rPr lang="en-US" sz="5600" dirty="0">
                <a:effectLst/>
              </a:rPr>
              <a:t> </a:t>
            </a:r>
            <a:r>
              <a:rPr lang="en-US" sz="5600" dirty="0" err="1">
                <a:effectLst/>
              </a:rPr>
              <a:t>exécution</a:t>
            </a:r>
            <a:r>
              <a:rPr lang="en-US" sz="5600" dirty="0">
                <a:effectLst/>
              </a:rPr>
              <a:t> du </a:t>
            </a:r>
            <a:r>
              <a:rPr lang="en-US" sz="5600" dirty="0" err="1">
                <a:effectLst/>
              </a:rPr>
              <a:t>mandat</a:t>
            </a:r>
            <a:r>
              <a:rPr lang="en-US" sz="5600" dirty="0">
                <a:effectLst/>
              </a:rPr>
              <a:t>.</a:t>
            </a:r>
          </a:p>
          <a:p>
            <a:pPr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endParaRPr lang="en-US" sz="10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8" name="Image 7" descr="Un homme signe un document">
            <a:extLst>
              <a:ext uri="{FF2B5EF4-FFF2-40B4-BE49-F238E27FC236}">
                <a16:creationId xmlns:a16="http://schemas.microsoft.com/office/drawing/2014/main" id="{1F0D24A2-9B32-B911-BCDF-AA9016006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r="1" b="1"/>
          <a:stretch/>
        </p:blipFill>
        <p:spPr>
          <a:xfrm>
            <a:off x="4686300" y="1905000"/>
            <a:ext cx="6011752" cy="414242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66063C-FB85-BC14-7498-D8FC6F63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0857F6-8B93-5F52-19C7-370EC8E1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 smtClean="0"/>
              <a:pPr>
                <a:spcAft>
                  <a:spcPts val="600"/>
                </a:spcAft>
              </a:pPr>
              <a:t>3/20/2024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FB7CBF-4B1E-DFF0-FEF9-0750F2CE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177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B1206A-37A3-FF48-0A24-0D4A02C2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D81CAFE-84A5-884A-792F-6F3E3BA2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84901F-1166-E377-D12F-A3B58E1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36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CD1EF6-E32E-8182-9C14-F929DA8810F8}"/>
              </a:ext>
            </a:extLst>
          </p:cNvPr>
          <p:cNvSpPr txBox="1"/>
          <p:nvPr/>
        </p:nvSpPr>
        <p:spPr>
          <a:xfrm>
            <a:off x="1914787" y="1046408"/>
            <a:ext cx="60946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EXTINCTION DU MANDAT DE PROTECTION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Volontaire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vocation par le mandant redevenu apte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renonciation par le mandataire : le mandataire doit pr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alablement pourvoir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son remplacement conform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ment aux termes du mandat ou,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faut, il doit demander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 pour le mandant. Le mandant inapte ne doit pas demeurer sans protection : 2174 C.c.Q.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vocation par le tribunal : 2177 C.c.Q.</a:t>
            </a:r>
            <a:b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</a:b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du mandant ou du mandataire</a:t>
            </a:r>
            <a:b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</a:b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faillite du mandant ou du mandataire : sauf si le mandat est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titre gratuit : 2175 C.c.Q.</a:t>
            </a:r>
            <a:b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</a:b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 pour le mandataire et, dans certains cas, pour le mandant : pour le mandant : le mandat continue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avoir effet pendant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instance en ouverture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 art. 273 C.c.Q. Le mandat continuera aussi de produire des effets si le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 ne vise qu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le compl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ter : art. 2169 C.c.Q.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 du mandataire : s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 est inapte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occuper de ses biens et de sa personne, il ne peut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videmment s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occuper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autre personne et des biens de cette derni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re.</a:t>
            </a:r>
            <a:b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</a:b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3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B15D6E1-463A-2EDE-0930-B19A2D9E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26F74A-DDAF-E7C0-AAA2-EE263B8C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2B6545-A7C3-3CDA-0346-2F531FEF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37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9440E4-8E98-AE06-2152-A2E841FE0C7B}"/>
              </a:ext>
            </a:extLst>
          </p:cNvPr>
          <p:cNvSpPr txBox="1"/>
          <p:nvPr/>
        </p:nvSpPr>
        <p:spPr>
          <a:xfrm>
            <a:off x="1219438" y="1784891"/>
            <a:ext cx="869938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2022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Nouvelle loi sur le Curateur Public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Changements principaux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fr-CA" sz="1400" b="1" i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Nouveaut</a:t>
            </a:r>
            <a:r>
              <a:rPr lang="fr-CA" sz="1400" b="1" i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b="1" i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par rapport au mandat de protection.</a:t>
            </a:r>
            <a:endParaRPr lang="fr-CA" sz="1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Obligation de faire inventaire dans les 60 jours du prononc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du jugement.  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Obligation de faire de rendre des comptes 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 pour le couple mari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!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valuation du mandant.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riode avant l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entr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en vigueur du mandat de protection.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 la personne avait une procuration, la procuration reprendra effet pendant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instance pour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 ou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homologation du mandat de protection : 273 et 2167.1 C.c.Q. )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37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2EB832-C57C-299B-91AE-F15B11E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677691-543E-7936-9C3B-E3BBF1DD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2139B9-7178-8528-5310-2737D951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38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FB8755-25F2-CF6F-BC71-75B3CB646EE1}"/>
              </a:ext>
            </a:extLst>
          </p:cNvPr>
          <p:cNvSpPr txBox="1"/>
          <p:nvPr/>
        </p:nvSpPr>
        <p:spPr>
          <a:xfrm>
            <a:off x="3048699" y="874676"/>
            <a:ext cx="6094602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ABSENCE DE MANDAT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 la personne inapte n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 pas fait de mandat de protection ou si celui qu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elle a pr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par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ne peut 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homologu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et que sa condition ou sa situation financi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 n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cessite de d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signer un repr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sentant l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gal, le Code civil du Qu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bec a pr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vu d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autres mesures pour lui en d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signer un. 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Soit l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protection.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R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DE PROTECTION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HISTORIQUE	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1866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l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interdiction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1990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Mise en place des 3 r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gimes de protection (curatelle, tutelle et conseiller au majeur)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1994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Code civil du Qu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bec.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1999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Proc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dure devant notaire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2022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2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Nouvelle loi sur le Curateur Public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But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de cette loi: Adapter la protection 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chaque situation, permettre de valoriser l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autonomie de ces personnes, en tenant compte de leurs volont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et pr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rences.</a:t>
            </a: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De pr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server autant que possible l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2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exercice de leurs droits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49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07F70E-F09E-DCEC-82F5-1F311D063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A0BB7B-E63D-75CD-4DD4-BA4477B0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A87C12-A829-0290-6708-0CA783E0B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39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567ABE-54E5-9ED5-7FE0-F52D2C79ADD3}"/>
              </a:ext>
            </a:extLst>
          </p:cNvPr>
          <p:cNvSpPr txBox="1"/>
          <p:nvPr/>
        </p:nvSpPr>
        <p:spPr>
          <a:xfrm>
            <a:off x="2703352" y="1589037"/>
            <a:ext cx="609460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Lors de l’ouverture d’une tutelle, on met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accent sur les capacit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siduelles de cette personne.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400" b="1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Quels sont les facteurs de modulation d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tutelle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b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</a:b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-  le vote, </a:t>
            </a: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-  la garde, </a:t>
            </a:r>
          </a:p>
          <a:p>
            <a:pPr marL="171450" indent="-171450">
              <a:buFontTx/>
              <a:buChar char="-"/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pouvoir de contracter pour ses besoin ordinaires et usuels, </a:t>
            </a:r>
          </a:p>
          <a:p>
            <a:pPr marL="171450" indent="-171450">
              <a:buFontTx/>
              <a:buChar char="-"/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signature d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bail, </a:t>
            </a:r>
          </a:p>
          <a:p>
            <a:pPr marL="171450" indent="-171450">
              <a:buFontTx/>
              <a:buChar char="-"/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les actes reli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emploi l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art ou la profession et </a:t>
            </a:r>
          </a:p>
          <a:p>
            <a:pPr marL="171450" indent="-171450">
              <a:buFontTx/>
              <a:buChar char="-"/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gestion du produit de son travail.</a:t>
            </a:r>
          </a:p>
          <a:p>
            <a:pPr>
              <a:tabLst>
                <a:tab pos="5715000" algn="r"/>
                <a:tab pos="5844540" algn="l"/>
              </a:tabLst>
            </a:pPr>
            <a:endParaRPr lang="fr-CA" sz="1200" b="1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200" b="1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4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D2B7F4-80EA-8B38-5E90-692BA07D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8FEC88-7D46-5135-A76F-A0BE304D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A74EF-EF5D-D3A0-6ADC-ABA5A9BB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10EA7-F3DB-01C2-A85F-229D25095E33}"/>
              </a:ext>
            </a:extLst>
          </p:cNvPr>
          <p:cNvSpPr txBox="1"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DIFF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RENCE ENTRE PROCURATION ET MANDAT DE PROTECTION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Dans le langage courant, on utilise souvent indistinctement les termes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«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mandat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»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et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«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procuration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»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.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point de vue juridique, le mandat est le contrat (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change de consentements) et la procuration est le pouvoir donn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par le mandat au mandataire ou encore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crit qui constate ce pouvoir (art. 2130 al. 2 C.c.Q.)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27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6E8D49-6396-55FD-AABD-7DC2601CB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B0BBAA-15FB-760D-C494-2E1E2FA9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DEB324-8984-9F50-2A8A-B362D6A0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40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3B85C0-3C15-5042-D3CB-532C2FFC99B7}"/>
              </a:ext>
            </a:extLst>
          </p:cNvPr>
          <p:cNvSpPr txBox="1"/>
          <p:nvPr/>
        </p:nvSpPr>
        <p:spPr>
          <a:xfrm>
            <a:off x="3047189" y="1305342"/>
            <a:ext cx="609437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Changements principaux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Nouveaut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par rapport 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tutelle</a:t>
            </a: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 ne parle plus de Curatelle, mais bien de 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tutelle. Il y a donc 1 seule mesure de protection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La tutelle;</a:t>
            </a: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gime sera dor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navant modul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en en fonction des capacit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r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siduelles de la personne.</a:t>
            </a: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Possibilit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nomm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 tuteur de remplacement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b="1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Possibilit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 nommer un tuteur aux biens et un tuteur 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personn</a:t>
            </a:r>
            <a:r>
              <a:rPr lang="fr-CA" sz="14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</a:t>
            </a: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4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tuteur aura la simple administration</a:t>
            </a: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C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78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58EFF27-697E-4AB4-22CD-DDC78243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5D498C-1D4F-6C41-6487-92C75CBE0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B07F55-72ED-1C5F-C6EB-4D13E1D2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41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E24799-0754-9557-BED6-A6E1AECE04EA}"/>
              </a:ext>
            </a:extLst>
          </p:cNvPr>
          <p:cNvSpPr txBox="1"/>
          <p:nvPr/>
        </p:nvSpPr>
        <p:spPr>
          <a:xfrm>
            <a:off x="1266738" y="614455"/>
            <a:ext cx="93201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MISE EN PLACE DE L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TUTELLE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Initiative de la personne concern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e,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 proche ou de toute personne int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ress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ô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 de la demande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de la tutelle au tribunal (rapports des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valuations 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dicale et psychosociale de la personne concern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l'appui)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Transmission d'une copie de la demande d'ouverture de la tutelle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personne concern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(signification) ainsi qu'aux proches de celle-ci et au Curateur public (notification);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Interrogatoire de la personne concern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par le tribunal;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Convocation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assembl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de parents,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alli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ou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amis par le greffier sp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cial ou le notaire pour entendre la famille et les proches 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exprimer notamment sur le choix du tuteur, des rempla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ç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ants et des membres du conseil de tutelle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Jugement (d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cision du tribunal) qui autorise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ouverture de la tutelle, nomme le tuteur et indique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tendue de son 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ô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et qui nomme aussi les membres du conseil de tutelle et des rempla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ç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ants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Transmission d'une copie de la demande d'ouverture de la tutelle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personne concern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(signification) ainsi qu'aux proches de celle-ci et au Curateur public (notification)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17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4C3A29-34D8-D215-773C-E1479414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912782-5F7B-6853-899E-0691FE9F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C00F4B-F929-9D92-BBAD-9543C4B1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42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3DC89D-B4E9-8E23-A58E-33AC5D106A61}"/>
              </a:ext>
            </a:extLst>
          </p:cNvPr>
          <p:cNvSpPr txBox="1"/>
          <p:nvPr/>
        </p:nvSpPr>
        <p:spPr>
          <a:xfrm>
            <a:off x="1367406" y="871392"/>
            <a:ext cx="92446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AUTRES NOUVEAUT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 Nouvelle loi sur le Curateur Public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repr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 temporaire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repr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 temporaire permet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une personne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repr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uniquement pour un acte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 (un besoin sp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cifique).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personne qui ne peut pas accomplir un acte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cause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inaptitude peut b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ficier de la repr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 temporaire lorsqu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 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agit de son seul besoin de repr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sentation. Une autre personne pourra alors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autoris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accomplir cet acte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sa place, par exemple, 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 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agit de renoncer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une succession ou de vendre une maison ou un immeuble.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Des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  <a:hlinkClick r:id="rId2"/>
              </a:rPr>
              <a:t>é</a:t>
            </a:r>
            <a:r>
              <a:rPr lang="fr-CA" sz="1800" u="sng" dirty="0">
                <a:solidFill>
                  <a:srgbClr val="467886"/>
                </a:solidFill>
                <a:effectLst/>
                <a:latin typeface="Shruti" panose="020B0502040204020203" pitchFamily="34" charset="0"/>
                <a:ea typeface="Times New Roman" panose="02020603050405020304" pitchFamily="18" charset="0"/>
                <a:hlinkClick r:id="rId2"/>
              </a:rPr>
              <a:t>valuations m</a:t>
            </a:r>
            <a:r>
              <a:rPr lang="fr-CA" sz="18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  <a:hlinkClick r:id="rId2"/>
              </a:rPr>
              <a:t>é</a:t>
            </a:r>
            <a:r>
              <a:rPr lang="fr-CA" sz="1800" u="sng" dirty="0">
                <a:solidFill>
                  <a:srgbClr val="467886"/>
                </a:solidFill>
                <a:effectLst/>
                <a:latin typeface="Shruti" panose="020B0502040204020203" pitchFamily="34" charset="0"/>
                <a:ea typeface="Times New Roman" panose="02020603050405020304" pitchFamily="18" charset="0"/>
                <a:hlinkClick r:id="rId2"/>
              </a:rPr>
              <a:t>dicale et psychosociale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sont 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cessaires pour constater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inaptitude de la personne et son besoin de repr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 pour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acte en question.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Seul le tribunal peut autoriser un proche ou toute autre personne int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ress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e, dont le Curateur public,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agir comme repr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sentant temporaire.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Permet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personne de conserver son autonomie.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Elle ne peut pas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sous tutelle ou avoir un mandat homologu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Sugg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pour une personne avec peu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actifs.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75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202B6F-4B1E-CA43-E61E-04536C5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273124-76DC-6829-4047-020F34228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A85608-D070-99AF-5C9F-CA4CDFFB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43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222678-072E-1BFF-3C09-41897F2E09FA}"/>
              </a:ext>
            </a:extLst>
          </p:cNvPr>
          <p:cNvSpPr txBox="1"/>
          <p:nvPr/>
        </p:nvSpPr>
        <p:spPr>
          <a:xfrm>
            <a:off x="3047301" y="1030440"/>
            <a:ext cx="609460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Assistant</a:t>
            </a:r>
            <a:b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</a:b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Toute personne majeure qui vit une difficult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. Elle doit comprendre la port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de la mesure et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capable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exprimer ses volont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et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rences.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Il 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est pas 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cessaire de faire une demande au tribunal. La demande de reconnaissance de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assistant est faite au Curateur public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assistant ne peut pas prendre de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cisions, signer des documents ou effectuer des transactions bancaires pour la personne assist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e.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fois reconnu par le Curateur public,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assistant peut communiquer avec des tiers au nom de la personne assist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et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sa demande, notamment des minist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res, des entreprises, des professionnels et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autres fournisseurs de services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Assistant 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 pas de pouvoirs.(ne peut pas intervenir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une vente)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05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9049AB-4F22-8BA2-B52D-65736625C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3FE840-FC9A-5C4C-4F76-9B8B5C88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A75969-CF1E-60AB-9E03-D472482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44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ADFCD3-B2A3-AF80-8BFA-31836D026AA9}"/>
              </a:ext>
            </a:extLst>
          </p:cNvPr>
          <p:cNvSpPr txBox="1"/>
          <p:nvPr/>
        </p:nvSpPr>
        <p:spPr>
          <a:xfrm>
            <a:off x="3047301" y="2830933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FIN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J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esp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 que vous avez appr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sente 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sentation.  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5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2153E1-07DD-D533-0BDB-14B499E0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C1B39-4DCC-CDB2-2D27-0B133484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45546-D3F5-1569-D289-5708EFE9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D8A0B-A6BC-589C-32C5-60747157E9B2}"/>
              </a:ext>
            </a:extLst>
          </p:cNvPr>
          <p:cNvSpPr txBox="1"/>
          <p:nvPr/>
        </p:nvSpPr>
        <p:spPr>
          <a:xfrm>
            <a:off x="3048000" y="185934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PROCURATION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Document par lequel une personne donne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autorisation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une autre personne, appel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procureur, de le repr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senter dans certains actes.(art. 2130 al. 2 C.c.Q.)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Lorsque la personne donne une procuration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effet est imm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diat, le procureur peut agir exercer les pouvoirs mentionn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procuration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s sa signature, mais cela 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enl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ve pas la capacit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au mandant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exercer ses pouvoirs.</a:t>
            </a:r>
          </a:p>
          <a:p>
            <a:pPr>
              <a:tabLst>
                <a:tab pos="5715000" algn="r"/>
                <a:tab pos="5844540" algn="l"/>
              </a:tabLst>
            </a:pP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mandat peut toujours lui-m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 exercer ses pouvoirs.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 6" descr="Stylo placé en haut d’une ligne de signature">
            <a:extLst>
              <a:ext uri="{FF2B5EF4-FFF2-40B4-BE49-F238E27FC236}">
                <a16:creationId xmlns:a16="http://schemas.microsoft.com/office/drawing/2014/main" id="{6955521B-EE83-64F8-F657-ECD1F9174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3" y="344759"/>
            <a:ext cx="2714090" cy="14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0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6923-E614-E551-5E59-B2C03704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8AC18-EB02-DFB4-1B24-B4FCAC0EA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3B6A3-F08F-C152-7A69-E6973F0C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F23F7-7DC3-BCD3-D337-539355C60B7B}"/>
              </a:ext>
            </a:extLst>
          </p:cNvPr>
          <p:cNvSpPr txBox="1"/>
          <p:nvPr/>
        </p:nvSpPr>
        <p:spPr>
          <a:xfrm>
            <a:off x="3048000" y="2274838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procuration peut-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sp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ciale ou g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rale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: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dirty="0">
                <a:latin typeface="Shruti" panose="020B0502040204020203" pitchFamily="34" charset="0"/>
                <a:ea typeface="Times New Roman" panose="02020603050405020304" pitchFamily="18" charset="0"/>
              </a:rPr>
              <a:t>Procuration spéciale: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pour une affaire particuli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è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Par exemple : procuration spéciale pour signer un bail, procuration spéciale pour signer un acte de vente, procuration bancaire.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La procuration peut aussi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tre g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rale : pour toutes les affaires du mandant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70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B1A9C-05E3-D055-C487-8FA4EF17C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11420-2F91-F1DF-B87F-67244CFC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FD6EE-130B-BE2F-D31A-9BEFD1BC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BD0A98-B176-E05D-6684-71D115679508}"/>
              </a:ext>
            </a:extLst>
          </p:cNvPr>
          <p:cNvSpPr txBox="1"/>
          <p:nvPr/>
        </p:nvSpPr>
        <p:spPr>
          <a:xfrm>
            <a:off x="2726422" y="780176"/>
            <a:ext cx="529345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r>
              <a:rPr lang="fr-CA" sz="1800" i="1" u="sng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DEVOIRS DU PROCUREUR</a:t>
            </a:r>
            <a:endParaRPr lang="en-CA" sz="1800" i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b="1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accomplir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le mandat, le mandataire 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oblige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exercer le pouvoir que le mandant lui a donn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respecter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les limites du mandat : le mandataire qui outrepasse ses pouvoirs est personnellement tenu envers les tiers avec qui il contracte. 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doit agir avec prudence et diligence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: comme toute personne qui agit pour autrui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b="1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doit agir avec honn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tet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et loyaut</a:t>
            </a: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: faire passer l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int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 du mandant avant son propre int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r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t ou celui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une autre personne; ne pas se porter partie m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ê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me par personne interpos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un acte 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conclure pour le mandant (sauf si autoris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par le mandant) : art. 2138, 2143, 2146 et 2147 C.c.Q.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2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B72F36-146F-CCEC-FF73-C9AC9915D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5FA96D-2520-51CD-7F5B-FB18B3C3D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9BBD06-214C-7FEF-6516-2675F429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8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F735C8-0350-82C4-7A88-F5C1E342AF13}"/>
              </a:ext>
            </a:extLst>
          </p:cNvPr>
          <p:cNvSpPr txBox="1"/>
          <p:nvPr/>
        </p:nvSpPr>
        <p:spPr>
          <a:xfrm>
            <a:off x="2407640" y="847289"/>
            <a:ext cx="67342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doit informer le mandant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: art. 2139 C.c.Q.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sz="1800" b="1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endParaRPr lang="fr-CA" b="1" dirty="0"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b="1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doit agir personnellement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: substitution de mandataire : si autoris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 seulement ou en cas d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urgence.</a:t>
            </a: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715000" algn="r"/>
                <a:tab pos="5844540" algn="l"/>
              </a:tabLst>
            </a:pP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Le choix du procureur est une question de confiance, confiance envers la personne qui vous nommez.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CA" sz="1800" dirty="0">
              <a:effectLst/>
              <a:latin typeface="Shruti" panose="020B0502040204020203" pitchFamily="34" charset="0"/>
              <a:ea typeface="Times New Roman" panose="02020603050405020304" pitchFamily="18" charset="0"/>
            </a:endParaRPr>
          </a:p>
          <a:p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En effet, les tiers (autres parties) se fient 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la procuration. Ils n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’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ont pas 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à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demander au mandant de valider les actes. La procuration fait preuve de la volont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hruti" panose="020B0502040204020203" pitchFamily="34" charset="0"/>
              </a:rPr>
              <a:t>é</a:t>
            </a:r>
            <a:r>
              <a:rPr lang="fr-CA" sz="1800" dirty="0">
                <a:effectLst/>
                <a:latin typeface="Shruti" panose="020B0502040204020203" pitchFamily="34" charset="0"/>
                <a:ea typeface="Times New Roman" panose="02020603050405020304" pitchFamily="18" charset="0"/>
              </a:rPr>
              <a:t> du mandant sans autre forme.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492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5CC56-CBE8-4152-AD5E-982DD286A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EB6F9A-DD4D-4B51-AACA-CA7E698D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53E04F-1326-1359-2D37-5ECDB0A670EA}"/>
              </a:ext>
            </a:extLst>
          </p:cNvPr>
          <p:cNvSpPr txBox="1"/>
          <p:nvPr/>
        </p:nvSpPr>
        <p:spPr>
          <a:xfrm>
            <a:off x="838200" y="2400300"/>
            <a:ext cx="6025116" cy="3352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fr-FR" sz="2000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UTILITÉ DE LA PROCURATION GÉNÉRALE</a:t>
            </a:r>
          </a:p>
          <a:p>
            <a:pPr marL="285750">
              <a:lnSpc>
                <a:spcPct val="130000"/>
              </a:lnSpc>
              <a:spcAft>
                <a:spcPts val="600"/>
              </a:spcAft>
              <a:tabLst>
                <a:tab pos="5715000" algn="r"/>
                <a:tab pos="5844540" algn="l"/>
              </a:tabLst>
            </a:pPr>
            <a:r>
              <a:rPr lang="fr-FR" sz="2000" b="1" dirty="0">
                <a:latin typeface="Shruti" panose="020B0502040204020203" pitchFamily="34" charset="0"/>
                <a:cs typeface="Shruti" panose="020B0502040204020203" pitchFamily="34" charset="0"/>
              </a:rPr>
              <a:t>Voici quelques exemples.</a:t>
            </a:r>
            <a:endParaRPr lang="fr-FR" sz="2000" b="1" dirty="0">
              <a:effectLst/>
              <a:latin typeface="Shruti" panose="020B0502040204020203" pitchFamily="34" charset="0"/>
              <a:cs typeface="Shruti" panose="020B0502040204020203" pitchFamily="34" charset="0"/>
            </a:endParaRPr>
          </a:p>
          <a:p>
            <a:pPr marL="51435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Personne qui </a:t>
            </a:r>
            <a:r>
              <a:rPr lang="en-US" b="1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quitte</a:t>
            </a: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le Canada – </a:t>
            </a:r>
            <a:r>
              <a:rPr lang="en-US" b="1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eg.contrat</a:t>
            </a: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de travail</a:t>
            </a:r>
            <a:endParaRPr lang="en-US" dirty="0">
              <a:effectLst/>
              <a:latin typeface="Shruti" panose="020B0502040204020203" pitchFamily="34" charset="0"/>
              <a:cs typeface="Shruti" panose="020B0502040204020203" pitchFamily="34" charset="0"/>
            </a:endParaRPr>
          </a:p>
          <a:p>
            <a:pPr marL="51435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Personne qui </a:t>
            </a:r>
            <a:r>
              <a:rPr lang="en-US" b="1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est</a:t>
            </a: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b="1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hospitalisée</a:t>
            </a:r>
            <a:endParaRPr lang="en-US" b="1" dirty="0">
              <a:effectLst/>
              <a:latin typeface="Shruti" panose="020B0502040204020203" pitchFamily="34" charset="0"/>
              <a:cs typeface="Shruti" panose="020B0502040204020203" pitchFamily="34" charset="0"/>
            </a:endParaRPr>
          </a:p>
          <a:p>
            <a:pPr marL="514350" indent="-2286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715000" algn="r"/>
                <a:tab pos="5844540" algn="l"/>
              </a:tabLst>
            </a:pP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Personne qui agit dans les faits pour </a:t>
            </a:r>
            <a:r>
              <a:rPr lang="en-US" b="1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quelqu’un</a:t>
            </a: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sans </a:t>
            </a:r>
            <a:r>
              <a:rPr lang="en-US" b="1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autorisation</a:t>
            </a: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  <a:r>
              <a:rPr lang="en-US" b="1" dirty="0" err="1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légale</a:t>
            </a:r>
            <a:r>
              <a:rPr lang="en-US" b="1" dirty="0">
                <a:effectLst/>
                <a:latin typeface="Shruti" panose="020B0502040204020203" pitchFamily="34" charset="0"/>
                <a:cs typeface="Shruti" panose="020B0502040204020203" pitchFamily="34" charset="0"/>
              </a:rPr>
              <a:t>.</a:t>
            </a:r>
            <a:endParaRPr lang="en-US" dirty="0">
              <a:effectLst/>
              <a:latin typeface="Shruti" panose="020B0502040204020203" pitchFamily="34" charset="0"/>
              <a:cs typeface="Shruti" panose="020B0502040204020203" pitchFamily="34" charset="0"/>
            </a:endParaRPr>
          </a:p>
        </p:txBody>
      </p:sp>
      <p:pic>
        <p:nvPicPr>
          <p:cNvPr id="8" name="Image 7" descr="Femmes qui se font la bise sur le pas d'une porte">
            <a:extLst>
              <a:ext uri="{FF2B5EF4-FFF2-40B4-BE49-F238E27FC236}">
                <a16:creationId xmlns:a16="http://schemas.microsoft.com/office/drawing/2014/main" id="{0B4589A6-B354-0153-27F1-A6A9D31D0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r="31510" b="2"/>
          <a:stretch/>
        </p:blipFill>
        <p:spPr>
          <a:xfrm>
            <a:off x="7277100" y="1905000"/>
            <a:ext cx="3471597" cy="414242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D6FC53-FC9C-3A93-665C-785C88B2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88BCFC-BA9F-E8E5-5A2C-53338CF0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 smtClean="0"/>
              <a:pPr>
                <a:spcAft>
                  <a:spcPts val="600"/>
                </a:spcAft>
              </a:pPr>
              <a:t>3/20/2024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B0E16B-62A3-D493-6C4B-05BB3339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509093"/>
      </p:ext>
    </p:extLst>
  </p:cSld>
  <p:clrMapOvr>
    <a:masterClrMapping/>
  </p:clrMapOvr>
</p:sld>
</file>

<file path=ppt/theme/theme1.xml><?xml version="1.0" encoding="utf-8"?>
<a:theme xmlns:a="http://schemas.openxmlformats.org/drawingml/2006/main" name="MemoVTI">
  <a:themeElements>
    <a:clrScheme name="AnalogousFromRegularSeedRightStep">
      <a:dk1>
        <a:srgbClr val="000000"/>
      </a:dk1>
      <a:lt1>
        <a:srgbClr val="FFFFFF"/>
      </a:lt1>
      <a:dk2>
        <a:srgbClr val="1C2031"/>
      </a:dk2>
      <a:lt2>
        <a:srgbClr val="F3F0F0"/>
      </a:lt2>
      <a:accent1>
        <a:srgbClr val="20B3AA"/>
      </a:accent1>
      <a:accent2>
        <a:srgbClr val="1792D5"/>
      </a:accent2>
      <a:accent3>
        <a:srgbClr val="2954E7"/>
      </a:accent3>
      <a:accent4>
        <a:srgbClr val="4C2CD9"/>
      </a:accent4>
      <a:accent5>
        <a:srgbClr val="9C29E7"/>
      </a:accent5>
      <a:accent6>
        <a:srgbClr val="D517D1"/>
      </a:accent6>
      <a:hlink>
        <a:srgbClr val="BF3F47"/>
      </a:hlink>
      <a:folHlink>
        <a:srgbClr val="7F7F7F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B17403E310146812B0283AF9193A7" ma:contentTypeVersion="18" ma:contentTypeDescription="Crée un document." ma:contentTypeScope="" ma:versionID="6bac0d0c9b5927e032faeab48b322da1">
  <xsd:schema xmlns:xsd="http://www.w3.org/2001/XMLSchema" xmlns:xs="http://www.w3.org/2001/XMLSchema" xmlns:p="http://schemas.microsoft.com/office/2006/metadata/properties" xmlns:ns2="7795a551-6c7f-4106-b0d5-8a94f28f724c" xmlns:ns3="4810cbac-0d19-4fc3-ade1-7c0b5274a0f1" targetNamespace="http://schemas.microsoft.com/office/2006/metadata/properties" ma:root="true" ma:fieldsID="756183ac8c4e31db07306560f4293c90" ns2:_="" ns3:_="">
    <xsd:import namespace="7795a551-6c7f-4106-b0d5-8a94f28f724c"/>
    <xsd:import namespace="4810cbac-0d19-4fc3-ade1-7c0b5274a0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5a551-6c7f-4106-b0d5-8a94f28f72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c12257-8d6b-4dae-9618-5d4c5c15e55a}" ma:internalName="TaxCatchAll" ma:showField="CatchAllData" ma:web="7795a551-6c7f-4106-b0d5-8a94f28f7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0cbac-0d19-4fc3-ade1-7c0b5274a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bd7c350-82b7-4bb7-9bb3-f704b35ce5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901939-9007-407D-B46B-F269F11292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ECA22A-CCA8-46FD-ABB1-C7D58EAB78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5a551-6c7f-4106-b0d5-8a94f28f724c"/>
    <ds:schemaRef ds:uri="4810cbac-0d19-4fc3-ade1-7c0b5274a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4806</Words>
  <Application>Microsoft Office PowerPoint</Application>
  <PresentationFormat>Grand écran</PresentationFormat>
  <Paragraphs>452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6" baseType="lpstr">
      <vt:lpstr>Aptos Display</vt:lpstr>
      <vt:lpstr>Arial</vt:lpstr>
      <vt:lpstr>CG Times</vt:lpstr>
      <vt:lpstr>Courier New</vt:lpstr>
      <vt:lpstr>Elephant</vt:lpstr>
      <vt:lpstr>Segoe UI</vt:lpstr>
      <vt:lpstr>Shruti</vt:lpstr>
      <vt:lpstr>Symbol</vt:lpstr>
      <vt:lpstr>Times New Roman</vt:lpstr>
      <vt:lpstr>Univers Condensed</vt:lpstr>
      <vt:lpstr>Wingdings</vt:lpstr>
      <vt:lpstr>MemoVTI</vt:lpstr>
      <vt:lpstr>CONFÉRENCE  SUJETS:PROCURATION, MANDAT DE PROTECTION ET OUVERTURE DE RÉGIME DE PROTECTION.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CONFÉRENCE  SUJETS:PROCURATION, MANDAT DE PROTECTION ET OUVERTURE DE RÉGIME DE PROTECTION.</dc:title>
  <dc:creator>ldaragon@bellnet.ca</dc:creator>
  <cp:lastModifiedBy>ANRF – SECTION DE MONTREAL</cp:lastModifiedBy>
  <cp:revision>82</cp:revision>
  <cp:lastPrinted>2024-03-12T19:25:38Z</cp:lastPrinted>
  <dcterms:created xsi:type="dcterms:W3CDTF">2024-03-09T19:28:52Z</dcterms:created>
  <dcterms:modified xsi:type="dcterms:W3CDTF">2024-03-20T20:19:00Z</dcterms:modified>
</cp:coreProperties>
</file>